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E18"/>
    <a:srgbClr val="36251E"/>
    <a:srgbClr val="402D24"/>
    <a:srgbClr val="AD7661"/>
    <a:srgbClr val="000000"/>
    <a:srgbClr val="AD7E5A"/>
    <a:srgbClr val="5C4033"/>
    <a:srgbClr val="C68D71"/>
    <a:srgbClr val="457B9D"/>
    <a:srgbClr val="A8D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886" autoAdjust="0"/>
    <p:restoredTop sz="94660"/>
  </p:normalViewPr>
  <p:slideViewPr>
    <p:cSldViewPr snapToGrid="0">
      <p:cViewPr varScale="1">
        <p:scale>
          <a:sx n="26" d="100"/>
          <a:sy n="26" d="100"/>
        </p:scale>
        <p:origin x="4880" y="1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32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30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97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6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3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87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3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01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58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23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69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89FFC-E7A1-4821-883C-E57282EB6FAE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681E6-AF6F-4374-88CC-3B9838C72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32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jpg"/><Relationship Id="rId21" Type="http://schemas.openxmlformats.org/officeDocument/2006/relationships/image" Target="../media/image20.jpg"/><Relationship Id="rId42" Type="http://schemas.microsoft.com/office/2007/relationships/hdphoto" Target="../media/hdphoto4.wdp"/><Relationship Id="rId47" Type="http://schemas.openxmlformats.org/officeDocument/2006/relationships/image" Target="../media/image39.png"/><Relationship Id="rId63" Type="http://schemas.openxmlformats.org/officeDocument/2006/relationships/image" Target="../media/image340.png"/><Relationship Id="rId68" Type="http://schemas.microsoft.com/office/2007/relationships/hdphoto" Target="../media/hdphoto6.wdp"/><Relationship Id="rId7" Type="http://schemas.openxmlformats.org/officeDocument/2006/relationships/image" Target="../media/image6.png"/><Relationship Id="rId71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9" Type="http://schemas.microsoft.com/office/2007/relationships/hdphoto" Target="../media/hdphoto1.wdp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32" Type="http://schemas.openxmlformats.org/officeDocument/2006/relationships/image" Target="../media/image29.jpg"/><Relationship Id="rId37" Type="http://schemas.openxmlformats.org/officeDocument/2006/relationships/image" Target="../media/image33.jpg"/><Relationship Id="rId40" Type="http://schemas.openxmlformats.org/officeDocument/2006/relationships/image" Target="../media/image130.png"/><Relationship Id="rId45" Type="http://schemas.openxmlformats.org/officeDocument/2006/relationships/image" Target="../media/image38.svg"/><Relationship Id="rId53" Type="http://schemas.openxmlformats.org/officeDocument/2006/relationships/image" Target="../media/image25.png"/><Relationship Id="rId58" Type="http://schemas.openxmlformats.org/officeDocument/2006/relationships/image" Target="../media/image42.png"/><Relationship Id="rId66" Type="http://schemas.openxmlformats.org/officeDocument/2006/relationships/image" Target="../media/image370.png"/><Relationship Id="rId5" Type="http://schemas.openxmlformats.org/officeDocument/2006/relationships/image" Target="../media/image4.png"/><Relationship Id="rId61" Type="http://schemas.openxmlformats.org/officeDocument/2006/relationships/image" Target="../media/image320.png"/><Relationship Id="rId19" Type="http://schemas.openxmlformats.org/officeDocument/2006/relationships/image" Target="../media/image18.jpg"/><Relationship Id="rId14" Type="http://schemas.openxmlformats.org/officeDocument/2006/relationships/image" Target="../media/image13.png"/><Relationship Id="rId22" Type="http://schemas.openxmlformats.org/officeDocument/2006/relationships/image" Target="../media/image21.jpg"/><Relationship Id="rId27" Type="http://schemas.openxmlformats.org/officeDocument/2006/relationships/image" Target="../media/image26.png"/><Relationship Id="rId30" Type="http://schemas.openxmlformats.org/officeDocument/2006/relationships/image" Target="../media/image28.png"/><Relationship Id="rId35" Type="http://schemas.openxmlformats.org/officeDocument/2006/relationships/image" Target="../media/image32.png"/><Relationship Id="rId43" Type="http://schemas.openxmlformats.org/officeDocument/2006/relationships/image" Target="../media/image15.png"/><Relationship Id="rId48" Type="http://schemas.openxmlformats.org/officeDocument/2006/relationships/image" Target="../media/image40.png"/><Relationship Id="rId56" Type="http://schemas.openxmlformats.org/officeDocument/2006/relationships/image" Target="../media/image280.png"/><Relationship Id="rId64" Type="http://schemas.openxmlformats.org/officeDocument/2006/relationships/image" Target="../media/image35.png"/><Relationship Id="rId69" Type="http://schemas.openxmlformats.org/officeDocument/2006/relationships/image" Target="../media/image44.png"/><Relationship Id="rId8" Type="http://schemas.openxmlformats.org/officeDocument/2006/relationships/image" Target="../media/image7.png"/><Relationship Id="rId51" Type="http://schemas.openxmlformats.org/officeDocument/2006/relationships/image" Target="../media/image23.png"/><Relationship Id="rId72" Type="http://schemas.openxmlformats.org/officeDocument/2006/relationships/image" Target="../media/image46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33" Type="http://schemas.openxmlformats.org/officeDocument/2006/relationships/image" Target="../media/image30.jpg"/><Relationship Id="rId38" Type="http://schemas.openxmlformats.org/officeDocument/2006/relationships/image" Target="../media/image34.png"/><Relationship Id="rId46" Type="http://schemas.openxmlformats.org/officeDocument/2006/relationships/image" Target="../media/image18.png"/><Relationship Id="rId59" Type="http://schemas.microsoft.com/office/2007/relationships/hdphoto" Target="../media/hdphoto5.wdp"/><Relationship Id="rId67" Type="http://schemas.openxmlformats.org/officeDocument/2006/relationships/image" Target="../media/image43.png"/><Relationship Id="rId20" Type="http://schemas.openxmlformats.org/officeDocument/2006/relationships/image" Target="../media/image19.jpg"/><Relationship Id="rId41" Type="http://schemas.openxmlformats.org/officeDocument/2006/relationships/image" Target="../media/image36.png"/><Relationship Id="rId54" Type="http://schemas.openxmlformats.org/officeDocument/2006/relationships/image" Target="../media/image260.png"/><Relationship Id="rId62" Type="http://schemas.openxmlformats.org/officeDocument/2006/relationships/image" Target="../media/image33.png"/><Relationship Id="rId70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png"/><Relationship Id="rId36" Type="http://schemas.microsoft.com/office/2007/relationships/hdphoto" Target="../media/hdphoto3.wdp"/><Relationship Id="rId49" Type="http://schemas.openxmlformats.org/officeDocument/2006/relationships/image" Target="../media/image41.svg"/><Relationship Id="rId57" Type="http://schemas.openxmlformats.org/officeDocument/2006/relationships/image" Target="../media/image29.png"/><Relationship Id="rId10" Type="http://schemas.openxmlformats.org/officeDocument/2006/relationships/image" Target="../media/image9.png"/><Relationship Id="rId31" Type="http://schemas.microsoft.com/office/2007/relationships/hdphoto" Target="../media/hdphoto2.wdp"/><Relationship Id="rId44" Type="http://schemas.openxmlformats.org/officeDocument/2006/relationships/image" Target="../media/image37.png"/><Relationship Id="rId52" Type="http://schemas.openxmlformats.org/officeDocument/2006/relationships/image" Target="../media/image24.png"/><Relationship Id="rId60" Type="http://schemas.openxmlformats.org/officeDocument/2006/relationships/image" Target="../media/image31.png"/><Relationship Id="rId65" Type="http://schemas.openxmlformats.org/officeDocument/2006/relationships/image" Target="../media/image36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39" Type="http://schemas.openxmlformats.org/officeDocument/2006/relationships/image" Target="../media/image35.svg"/><Relationship Id="rId34" Type="http://schemas.openxmlformats.org/officeDocument/2006/relationships/image" Target="../media/image31.jpg"/><Relationship Id="rId50" Type="http://schemas.openxmlformats.org/officeDocument/2006/relationships/image" Target="../media/image22.png"/><Relationship Id="rId55" Type="http://schemas.openxmlformats.org/officeDocument/2006/relationships/image" Target="../media/image2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C2945CC-E0F5-4050-9405-A27A10BFCA69}"/>
              </a:ext>
            </a:extLst>
          </p:cNvPr>
          <p:cNvSpPr/>
          <p:nvPr/>
        </p:nvSpPr>
        <p:spPr>
          <a:xfrm>
            <a:off x="-1120" y="-4378"/>
            <a:ext cx="32399288" cy="5145098"/>
          </a:xfrm>
          <a:prstGeom prst="rect">
            <a:avLst/>
          </a:prstGeom>
          <a:solidFill>
            <a:srgbClr val="C68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56FAE5-BB92-4D52-BF28-E8B003859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8"/>
          <a:stretch/>
        </p:blipFill>
        <p:spPr bwMode="auto">
          <a:xfrm>
            <a:off x="510" y="2390360"/>
            <a:ext cx="4344645" cy="2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7E2C99-2091-4D2C-8225-6BBB19F333C5}"/>
              </a:ext>
            </a:extLst>
          </p:cNvPr>
          <p:cNvSpPr txBox="1"/>
          <p:nvPr/>
        </p:nvSpPr>
        <p:spPr>
          <a:xfrm>
            <a:off x="5096370" y="143066"/>
            <a:ext cx="232552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100" dirty="0">
                <a:solidFill>
                  <a:srgbClr val="402D24"/>
                </a:solidFill>
                <a:latin typeface="Franklin Gothic Heavy" panose="020B0903020102020204" pitchFamily="34" charset="0"/>
                <a:ea typeface="Noto Sans KR Black" panose="020B0200000000000000" pitchFamily="50" charset="-127"/>
              </a:rPr>
              <a:t>ConnecToMind: Connectome-Aware fMRI </a:t>
            </a:r>
          </a:p>
          <a:p>
            <a:pPr algn="ctr"/>
            <a:r>
              <a:rPr lang="en-US" altLang="ko-KR" sz="8000" spc="100" dirty="0">
                <a:solidFill>
                  <a:srgbClr val="402D24"/>
                </a:solidFill>
                <a:latin typeface="Franklin Gothic Heavy" panose="020B0903020102020204" pitchFamily="34" charset="0"/>
                <a:ea typeface="Noto Sans KR Black" panose="020B0200000000000000" pitchFamily="50" charset="-127"/>
              </a:rPr>
              <a:t>Decoding for Visual Image Reconstruction</a:t>
            </a:r>
            <a:endParaRPr lang="ko-KR" altLang="en-US" sz="8000" spc="100" dirty="0">
              <a:solidFill>
                <a:srgbClr val="402D24"/>
              </a:solidFill>
              <a:latin typeface="Franklin Gothic Heavy" panose="020B0903020102020204" pitchFamily="34" charset="0"/>
              <a:ea typeface="Noto Sans KR Black" panose="020B02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8E186E-06A6-40AF-BE62-4281FA305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" t="6647" r="6063" b="5679"/>
          <a:stretch/>
        </p:blipFill>
        <p:spPr>
          <a:xfrm>
            <a:off x="30433216" y="2968799"/>
            <a:ext cx="1620000" cy="1620000"/>
          </a:xfrm>
          <a:prstGeom prst="rect">
            <a:avLst/>
          </a:prstGeom>
          <a:ln w="50800">
            <a:solidFill>
              <a:srgbClr val="402D24"/>
            </a:soli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1DC041-6505-4E3E-AA1A-CDB93FF512EA}"/>
              </a:ext>
            </a:extLst>
          </p:cNvPr>
          <p:cNvGrpSpPr/>
          <p:nvPr/>
        </p:nvGrpSpPr>
        <p:grpSpPr>
          <a:xfrm>
            <a:off x="646896" y="20158655"/>
            <a:ext cx="31126776" cy="1142980"/>
            <a:chOff x="646896" y="20158655"/>
            <a:chExt cx="31126776" cy="114298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1767820-462B-C630-D230-88A0FB5CEDE2}"/>
                </a:ext>
              </a:extLst>
            </p:cNvPr>
            <p:cNvSpPr/>
            <p:nvPr/>
          </p:nvSpPr>
          <p:spPr>
            <a:xfrm>
              <a:off x="646896" y="20158655"/>
              <a:ext cx="4229690" cy="1142980"/>
            </a:xfrm>
            <a:prstGeom prst="roundRect">
              <a:avLst>
                <a:gd name="adj" fmla="val 11588"/>
              </a:avLst>
            </a:prstGeom>
            <a:solidFill>
              <a:srgbClr val="5C4033"/>
            </a:solidFill>
            <a:ln>
              <a:solidFill>
                <a:srgbClr val="5C40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Franklin Gothic Heavy" panose="020B0903020102020204" pitchFamily="34" charset="0"/>
                  <a:ea typeface="Noto Sans KR Medium" panose="020B0200000000000000" pitchFamily="50" charset="-127"/>
                </a:rPr>
                <a:t>Results</a:t>
              </a:r>
              <a:endParaRPr lang="ko-KR" altLang="en-US" sz="4400" dirty="0">
                <a:latin typeface="Franklin Gothic Heavy" panose="020B0903020102020204" pitchFamily="34" charset="0"/>
                <a:ea typeface="Noto Sans KR Medium" panose="020B0200000000000000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404AE08-2BA9-3E57-91B7-8C9DDC952DBB}"/>
                </a:ext>
              </a:extLst>
            </p:cNvPr>
            <p:cNvCxnSpPr>
              <a:cxnSpLocks/>
            </p:cNvCxnSpPr>
            <p:nvPr/>
          </p:nvCxnSpPr>
          <p:spPr>
            <a:xfrm>
              <a:off x="1173672" y="21277029"/>
              <a:ext cx="30600000" cy="0"/>
            </a:xfrm>
            <a:prstGeom prst="line">
              <a:avLst/>
            </a:prstGeom>
            <a:ln w="63500">
              <a:solidFill>
                <a:srgbClr val="5C40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7BDA5C-285E-4B93-85CC-188CEB573654}"/>
              </a:ext>
            </a:extLst>
          </p:cNvPr>
          <p:cNvSpPr txBox="1"/>
          <p:nvPr/>
        </p:nvSpPr>
        <p:spPr>
          <a:xfrm>
            <a:off x="5140726" y="2960885"/>
            <a:ext cx="23166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Gunwoo Bae</a:t>
            </a:r>
            <a:r>
              <a:rPr lang="en-US" altLang="ko-KR" sz="2800" baseline="300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1,†</a:t>
            </a:r>
            <a:r>
              <a:rPr lang="en-US" altLang="ko-KR" sz="28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, Yeonwoo Kim</a:t>
            </a:r>
            <a:r>
              <a:rPr lang="en-US" altLang="ko-KR" sz="2800" baseline="300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2,†</a:t>
            </a:r>
            <a:r>
              <a:rPr lang="en-US" altLang="ko-KR" sz="28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, and Mansu Kim</a:t>
            </a:r>
            <a:r>
              <a:rPr lang="en-US" altLang="ko-KR" sz="2800" baseline="300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1,3,∗</a:t>
            </a:r>
            <a:r>
              <a:rPr lang="en-US" altLang="ko-KR" sz="28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 </a:t>
            </a:r>
          </a:p>
          <a:p>
            <a:pPr algn="ctr"/>
            <a:r>
              <a:rPr lang="en-US" altLang="ko-KR" sz="2800" baseline="300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1 </a:t>
            </a:r>
            <a:r>
              <a:rPr lang="en-US" altLang="ko-KR" sz="28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Department of AI convergence, Gwangju Institute of Science and Technology, Korea </a:t>
            </a:r>
          </a:p>
          <a:p>
            <a:pPr algn="ctr"/>
            <a:r>
              <a:rPr lang="en-US" altLang="ko-KR" sz="2800" baseline="300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2</a:t>
            </a:r>
            <a:r>
              <a:rPr lang="en-US" altLang="ko-KR" sz="28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 Department of Electrical Engineering and Computer Science, Gwangju Institute of Science and Technology, Korea </a:t>
            </a:r>
          </a:p>
          <a:p>
            <a:pPr algn="ctr"/>
            <a:r>
              <a:rPr lang="en-US" altLang="ko-KR" sz="2800" baseline="300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3</a:t>
            </a:r>
            <a:r>
              <a:rPr lang="en-US" altLang="ko-KR" sz="2800" dirty="0">
                <a:solidFill>
                  <a:srgbClr val="5C4033"/>
                </a:solidFill>
                <a:latin typeface="Franklin Gothic Medium" panose="020B0603020102020204" pitchFamily="34" charset="0"/>
              </a:rPr>
              <a:t> GIST InnoCORE AI-Nano Convergence Initiative for Early Detection of Neurodegenerative Diseases, Gwangju Institute of Science and Technology, Korea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A2C08-DE5F-40FE-AF35-623D51B1A99C}"/>
              </a:ext>
            </a:extLst>
          </p:cNvPr>
          <p:cNvSpPr txBox="1"/>
          <p:nvPr/>
        </p:nvSpPr>
        <p:spPr>
          <a:xfrm>
            <a:off x="29019500" y="4982"/>
            <a:ext cx="318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ill Sans MT Condensed" panose="020B0506020104020203" pitchFamily="34" charset="0"/>
              </a:rPr>
              <a:t>AI-Med Lab</a:t>
            </a:r>
            <a:endParaRPr lang="ko-KR" altLang="en-US" sz="7200" dirty="0">
              <a:solidFill>
                <a:schemeClr val="bg1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B0DD59-7A91-44F9-BE76-F8C10587436D}"/>
              </a:ext>
            </a:extLst>
          </p:cNvPr>
          <p:cNvSpPr txBox="1"/>
          <p:nvPr/>
        </p:nvSpPr>
        <p:spPr>
          <a:xfrm>
            <a:off x="30609768" y="4615497"/>
            <a:ext cx="1260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02D24"/>
                </a:solidFill>
                <a:latin typeface="Franklin Gothic Medium" panose="020B0603020102020204" pitchFamily="34" charset="0"/>
              </a:rPr>
              <a:t>GitHub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C0F05BD-8856-4FFD-AE98-8CCBA84AA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0" b="33228"/>
          <a:stretch/>
        </p:blipFill>
        <p:spPr bwMode="auto">
          <a:xfrm>
            <a:off x="45507" y="131310"/>
            <a:ext cx="4167800" cy="20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5C9210A3-59E8-4F5C-980F-853274B5C4F5}"/>
              </a:ext>
            </a:extLst>
          </p:cNvPr>
          <p:cNvGrpSpPr/>
          <p:nvPr/>
        </p:nvGrpSpPr>
        <p:grpSpPr>
          <a:xfrm>
            <a:off x="593278" y="5358278"/>
            <a:ext cx="31180937" cy="5867443"/>
            <a:chOff x="593278" y="5358278"/>
            <a:chExt cx="31180937" cy="586744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39D4264-0DEB-47E0-9305-CE3CC1546A6C}"/>
                </a:ext>
              </a:extLst>
            </p:cNvPr>
            <p:cNvGrpSpPr/>
            <p:nvPr/>
          </p:nvGrpSpPr>
          <p:grpSpPr>
            <a:xfrm>
              <a:off x="593278" y="5358278"/>
              <a:ext cx="31180937" cy="1006588"/>
              <a:chOff x="593278" y="5358708"/>
              <a:chExt cx="31180937" cy="1142980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93E86B3-4A27-E079-466A-C665033A06FE}"/>
                  </a:ext>
                </a:extLst>
              </p:cNvPr>
              <p:cNvSpPr/>
              <p:nvPr/>
            </p:nvSpPr>
            <p:spPr>
              <a:xfrm>
                <a:off x="593278" y="5358708"/>
                <a:ext cx="4229690" cy="1142980"/>
              </a:xfrm>
              <a:prstGeom prst="roundRect">
                <a:avLst>
                  <a:gd name="adj" fmla="val 11588"/>
                </a:avLst>
              </a:prstGeom>
              <a:solidFill>
                <a:srgbClr val="5C40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400" dirty="0">
                    <a:latin typeface="Franklin Gothic Heavy" panose="020B0903020102020204" pitchFamily="34" charset="0"/>
                    <a:ea typeface="Noto Sans KR Medium" panose="020B0200000000000000" pitchFamily="50" charset="-127"/>
                  </a:rPr>
                  <a:t>Introduction</a:t>
                </a:r>
                <a:endParaRPr lang="ko-KR" altLang="en-US" sz="4400" dirty="0">
                  <a:latin typeface="Franklin Gothic Heavy" panose="020B0903020102020204" pitchFamily="34" charset="0"/>
                  <a:ea typeface="Noto Sans KR Medium" panose="020B02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302471D-4372-489C-83F6-6F6683F4B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4215" y="6465789"/>
                <a:ext cx="30600000" cy="0"/>
              </a:xfrm>
              <a:prstGeom prst="line">
                <a:avLst/>
              </a:prstGeom>
              <a:ln w="63500">
                <a:solidFill>
                  <a:srgbClr val="5C40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4AD563B-C651-1A4B-5A25-76B4FBBE97CE}"/>
                </a:ext>
              </a:extLst>
            </p:cNvPr>
            <p:cNvGrpSpPr/>
            <p:nvPr/>
          </p:nvGrpSpPr>
          <p:grpSpPr>
            <a:xfrm>
              <a:off x="644078" y="6628625"/>
              <a:ext cx="10080000" cy="4597096"/>
              <a:chOff x="655626" y="7151380"/>
              <a:chExt cx="9720000" cy="522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8F89F9-3D45-CE8F-3A1A-22C4B20BCD2D}"/>
                  </a:ext>
                </a:extLst>
              </p:cNvPr>
              <p:cNvSpPr txBox="1"/>
              <p:nvPr/>
            </p:nvSpPr>
            <p:spPr>
              <a:xfrm>
                <a:off x="792919" y="7257397"/>
                <a:ext cx="3228953" cy="72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rgbClr val="AD7661"/>
                    </a:solidFill>
                    <a:latin typeface="Franklin Gothic Demi" panose="020B0703020102020204" pitchFamily="34" charset="0"/>
                    <a:ea typeface="Noto Sans KR Medium" panose="020B0200000000000000" pitchFamily="50" charset="-127"/>
                  </a:rPr>
                  <a:t>Background</a:t>
                </a:r>
                <a:endParaRPr lang="ko-KR" altLang="en-US" sz="4000" b="1" dirty="0">
                  <a:solidFill>
                    <a:srgbClr val="AD7661"/>
                  </a:solidFill>
                  <a:latin typeface="Franklin Gothic Demi" panose="020B0703020102020204" pitchFamily="34" charset="0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D149-591B-6CEC-AD3F-D9A3B0800A31}"/>
                  </a:ext>
                </a:extLst>
              </p:cNvPr>
              <p:cNvSpPr txBox="1"/>
              <p:nvPr/>
            </p:nvSpPr>
            <p:spPr>
              <a:xfrm>
                <a:off x="733164" y="8169406"/>
                <a:ext cx="958094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en-US" altLang="ko-KR" sz="3200" dirty="0">
                    <a:solidFill>
                      <a:srgbClr val="2A1E18"/>
                    </a:solidFill>
                    <a:latin typeface="Franklin Gothic Medium" panose="020B0603020102020204" pitchFamily="34" charset="0"/>
                    <a:ea typeface="Noto Sans KR Medium" panose="020B0200000000000000" pitchFamily="50" charset="-127"/>
                  </a:rPr>
                  <a:t>Reconstructing visual images from human brain activity has recently seen remarkable progress with deep learning-based decoding models.</a:t>
                </a:r>
              </a:p>
              <a:p>
                <a:pPr algn="just">
                  <a:spcAft>
                    <a:spcPts val="600"/>
                  </a:spcAft>
                </a:pPr>
                <a:r>
                  <a:rPr lang="en-US" altLang="ko-KR" sz="3200" dirty="0">
                    <a:solidFill>
                      <a:srgbClr val="2A1E18"/>
                    </a:solidFill>
                    <a:latin typeface="Franklin Gothic Medium" panose="020B0603020102020204" pitchFamily="34" charset="0"/>
                    <a:ea typeface="Noto Sans KR Medium" panose="020B0200000000000000" pitchFamily="50" charset="-127"/>
                  </a:rPr>
                  <a:t>Neuroscience studies emphasize that brain anatomical structure and inter-regional circuits are crucial for visual preprocessing.</a:t>
                </a:r>
                <a:endParaRPr lang="ko-KR" altLang="en-US" sz="3200" dirty="0">
                  <a:solidFill>
                    <a:srgbClr val="2A1E18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B1BC922E-76E0-4738-A367-9B355AAE97ED}"/>
                  </a:ext>
                </a:extLst>
              </p:cNvPr>
              <p:cNvSpPr/>
              <p:nvPr/>
            </p:nvSpPr>
            <p:spPr>
              <a:xfrm>
                <a:off x="655626" y="7151380"/>
                <a:ext cx="9720000" cy="5220000"/>
              </a:xfrm>
              <a:prstGeom prst="roundRect">
                <a:avLst>
                  <a:gd name="adj" fmla="val 0"/>
                </a:avLst>
              </a:prstGeom>
              <a:noFill/>
              <a:ln w="57150">
                <a:solidFill>
                  <a:srgbClr val="AD76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9689F3C-729A-0328-4898-BB81C8CABBA6}"/>
                </a:ext>
              </a:extLst>
            </p:cNvPr>
            <p:cNvGrpSpPr/>
            <p:nvPr/>
          </p:nvGrpSpPr>
          <p:grpSpPr>
            <a:xfrm>
              <a:off x="11153883" y="6628625"/>
              <a:ext cx="10080000" cy="4597096"/>
              <a:chOff x="11293925" y="7166780"/>
              <a:chExt cx="9720000" cy="522000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1759B8-34DF-926D-26AF-8709958077ED}"/>
                  </a:ext>
                </a:extLst>
              </p:cNvPr>
              <p:cNvSpPr txBox="1"/>
              <p:nvPr/>
            </p:nvSpPr>
            <p:spPr>
              <a:xfrm>
                <a:off x="11431217" y="7272797"/>
                <a:ext cx="43710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rgbClr val="AD7661"/>
                    </a:solidFill>
                    <a:latin typeface="Franklin Gothic Demi" panose="020B0703020102020204" pitchFamily="34" charset="0"/>
                    <a:ea typeface="Noto Sans KR Medium" panose="020B0200000000000000" pitchFamily="50" charset="-127"/>
                  </a:rPr>
                  <a:t>Current Limitation</a:t>
                </a:r>
                <a:endParaRPr lang="ko-KR" altLang="en-US" sz="4000" b="1" dirty="0">
                  <a:solidFill>
                    <a:srgbClr val="AD7661"/>
                  </a:solidFill>
                  <a:latin typeface="Franklin Gothic Demi" panose="020B0703020102020204" pitchFamily="34" charset="0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E11E4AE-791C-8D36-CFDC-5638F9ED48D2}"/>
                  </a:ext>
                </a:extLst>
              </p:cNvPr>
              <p:cNvSpPr txBox="1"/>
              <p:nvPr/>
            </p:nvSpPr>
            <p:spPr>
              <a:xfrm>
                <a:off x="11457676" y="8184806"/>
                <a:ext cx="939249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3200" dirty="0">
                    <a:solidFill>
                      <a:srgbClr val="2A1E18"/>
                    </a:solidFill>
                    <a:latin typeface="Franklin Gothic Medium" panose="020B0603020102020204" pitchFamily="34" charset="0"/>
                    <a:ea typeface="Noto Sans KR Medium" panose="020B0200000000000000" pitchFamily="50" charset="-127"/>
                  </a:rPr>
                  <a:t>Most recent models represent brain activity as unstructured voxel-wise signals, thereby overlooking its fine-grained anatomical and functional organization.</a:t>
                </a:r>
                <a:endParaRPr lang="ko-KR" altLang="en-US" sz="3200" dirty="0">
                  <a:solidFill>
                    <a:srgbClr val="2A1E18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7C7D7E8B-9BA1-12B6-6175-05860928CA46}"/>
                  </a:ext>
                </a:extLst>
              </p:cNvPr>
              <p:cNvSpPr/>
              <p:nvPr/>
            </p:nvSpPr>
            <p:spPr>
              <a:xfrm>
                <a:off x="11293925" y="7166780"/>
                <a:ext cx="9720000" cy="5220000"/>
              </a:xfrm>
              <a:prstGeom prst="roundRect">
                <a:avLst>
                  <a:gd name="adj" fmla="val 0"/>
                </a:avLst>
              </a:prstGeom>
              <a:noFill/>
              <a:ln w="57150">
                <a:solidFill>
                  <a:srgbClr val="AD76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77FA92B-6A04-0887-D4CC-629E54E8B29B}"/>
                </a:ext>
              </a:extLst>
            </p:cNvPr>
            <p:cNvGrpSpPr/>
            <p:nvPr/>
          </p:nvGrpSpPr>
          <p:grpSpPr>
            <a:xfrm>
              <a:off x="21663688" y="6628625"/>
              <a:ext cx="10080000" cy="4597096"/>
              <a:chOff x="11293925" y="7166780"/>
              <a:chExt cx="10080000" cy="5220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4FFF82-999E-80E1-BF90-FF820901B20E}"/>
                  </a:ext>
                </a:extLst>
              </p:cNvPr>
              <p:cNvSpPr txBox="1"/>
              <p:nvPr/>
            </p:nvSpPr>
            <p:spPr>
              <a:xfrm>
                <a:off x="11431217" y="7272797"/>
                <a:ext cx="656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rgbClr val="AD7661"/>
                    </a:solidFill>
                    <a:latin typeface="Franklin Gothic Demi" panose="020B0703020102020204" pitchFamily="34" charset="0"/>
                    <a:ea typeface="Noto Sans KR Medium" panose="020B0200000000000000" pitchFamily="50" charset="-127"/>
                  </a:rPr>
                  <a:t>Our Method - ConnecToMind</a:t>
                </a:r>
                <a:endParaRPr lang="ko-KR" altLang="en-US" sz="4000" b="1" dirty="0">
                  <a:solidFill>
                    <a:srgbClr val="AD7661"/>
                  </a:solidFill>
                  <a:latin typeface="Franklin Gothic Demi" panose="020B0703020102020204" pitchFamily="34" charset="0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C6E7AE-2957-480F-1838-C7705CA15DC7}"/>
                  </a:ext>
                </a:extLst>
              </p:cNvPr>
              <p:cNvSpPr txBox="1"/>
              <p:nvPr/>
            </p:nvSpPr>
            <p:spPr>
              <a:xfrm>
                <a:off x="11432982" y="8184806"/>
                <a:ext cx="9793121" cy="4106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en-US" altLang="ko-KR" sz="3200" spc="-90" dirty="0">
                    <a:solidFill>
                      <a:srgbClr val="2A1E18"/>
                    </a:solidFill>
                    <a:latin typeface="Franklin Gothic Medium" panose="020B0603020102020204" pitchFamily="34" charset="0"/>
                    <a:ea typeface="Noto Sans KR Medium" panose="020B0200000000000000" pitchFamily="50" charset="-127"/>
                  </a:rPr>
                  <a:t>We propose a novel decoding framework, ConnecToMind, </a:t>
                </a:r>
                <a:r>
                  <a:rPr lang="en-US" altLang="ko-KR" sz="3200" dirty="0">
                    <a:solidFill>
                      <a:srgbClr val="2A1E18"/>
                    </a:solidFill>
                    <a:latin typeface="Franklin Gothic Medium" panose="020B0603020102020204" pitchFamily="34" charset="0"/>
                    <a:ea typeface="Noto Sans KR Medium" panose="020B0200000000000000" pitchFamily="50" charset="-127"/>
                  </a:rPr>
                  <a:t>which integrates region-level fMRI embeddings with functional connectivity prior derived from resting-state fMRI.</a:t>
                </a:r>
              </a:p>
              <a:p>
                <a:pPr algn="just">
                  <a:spcAft>
                    <a:spcPts val="600"/>
                  </a:spcAft>
                </a:pPr>
                <a:r>
                  <a:rPr lang="en-US" altLang="ko-KR" sz="3200" dirty="0">
                    <a:solidFill>
                      <a:srgbClr val="2A1E18"/>
                    </a:solidFill>
                    <a:latin typeface="Franklin Gothic Medium" panose="020B0603020102020204" pitchFamily="34" charset="0"/>
                    <a:ea typeface="Noto Sans KR Medium" panose="020B0200000000000000" pitchFamily="50" charset="-127"/>
                  </a:rPr>
                  <a:t>Our model leverages hierarchical brain connectivity to achieve more accurate and interpretable visual reconstruction from fMRI signals.</a:t>
                </a:r>
                <a:endParaRPr lang="ko-KR" altLang="en-US" sz="3200" dirty="0">
                  <a:solidFill>
                    <a:srgbClr val="2A1E18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EB31454-C24C-E968-F3D0-DAD3818E7B97}"/>
                  </a:ext>
                </a:extLst>
              </p:cNvPr>
              <p:cNvSpPr/>
              <p:nvPr/>
            </p:nvSpPr>
            <p:spPr>
              <a:xfrm>
                <a:off x="11293925" y="7166780"/>
                <a:ext cx="10080000" cy="5220000"/>
              </a:xfrm>
              <a:prstGeom prst="roundRect">
                <a:avLst>
                  <a:gd name="adj" fmla="val 0"/>
                </a:avLst>
              </a:prstGeom>
              <a:noFill/>
              <a:ln w="57150">
                <a:solidFill>
                  <a:srgbClr val="AD76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970576-28E1-4C78-89EB-EA55C735658B}"/>
              </a:ext>
            </a:extLst>
          </p:cNvPr>
          <p:cNvSpPr txBox="1"/>
          <p:nvPr/>
        </p:nvSpPr>
        <p:spPr>
          <a:xfrm>
            <a:off x="-30083" y="2245739"/>
            <a:ext cx="438364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900" dirty="0">
                <a:solidFill>
                  <a:schemeClr val="bg1"/>
                </a:solidFill>
                <a:latin typeface="Arial" panose="020B0604020202020204" pitchFamily="34" charset="0"/>
                <a:ea typeface="Roboto" panose="020B0604020202020204" pitchFamily="2" charset="0"/>
                <a:cs typeface="Arial" panose="020B0604020202020204" pitchFamily="34" charset="0"/>
              </a:rPr>
              <a:t>MLMI2025</a:t>
            </a:r>
            <a:endParaRPr lang="ko-KR" altLang="en-US" sz="6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" name="표 28">
            <a:extLst>
              <a:ext uri="{FF2B5EF4-FFF2-40B4-BE49-F238E27FC236}">
                <a16:creationId xmlns:a16="http://schemas.microsoft.com/office/drawing/2014/main" id="{6640641E-7233-4EC1-8291-036F67B4C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817680"/>
              </p:ext>
            </p:extLst>
          </p:nvPr>
        </p:nvGraphicFramePr>
        <p:xfrm>
          <a:off x="1083733" y="24854605"/>
          <a:ext cx="16410860" cy="374224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853660">
                  <a:extLst>
                    <a:ext uri="{9D8B030D-6E8A-4147-A177-3AD203B41FA5}">
                      <a16:colId xmlns:a16="http://schemas.microsoft.com/office/drawing/2014/main" val="1285742201"/>
                    </a:ext>
                  </a:extLst>
                </a:gridCol>
                <a:gridCol w="1355720">
                  <a:extLst>
                    <a:ext uri="{9D8B030D-6E8A-4147-A177-3AD203B41FA5}">
                      <a16:colId xmlns:a16="http://schemas.microsoft.com/office/drawing/2014/main" val="654749695"/>
                    </a:ext>
                  </a:extLst>
                </a:gridCol>
                <a:gridCol w="1355720">
                  <a:extLst>
                    <a:ext uri="{9D8B030D-6E8A-4147-A177-3AD203B41FA5}">
                      <a16:colId xmlns:a16="http://schemas.microsoft.com/office/drawing/2014/main" val="1703444178"/>
                    </a:ext>
                  </a:extLst>
                </a:gridCol>
                <a:gridCol w="1355720">
                  <a:extLst>
                    <a:ext uri="{9D8B030D-6E8A-4147-A177-3AD203B41FA5}">
                      <a16:colId xmlns:a16="http://schemas.microsoft.com/office/drawing/2014/main" val="4008848738"/>
                    </a:ext>
                  </a:extLst>
                </a:gridCol>
                <a:gridCol w="1355720">
                  <a:extLst>
                    <a:ext uri="{9D8B030D-6E8A-4147-A177-3AD203B41FA5}">
                      <a16:colId xmlns:a16="http://schemas.microsoft.com/office/drawing/2014/main" val="4077969800"/>
                    </a:ext>
                  </a:extLst>
                </a:gridCol>
                <a:gridCol w="1355720">
                  <a:extLst>
                    <a:ext uri="{9D8B030D-6E8A-4147-A177-3AD203B41FA5}">
                      <a16:colId xmlns:a16="http://schemas.microsoft.com/office/drawing/2014/main" val="723007660"/>
                    </a:ext>
                  </a:extLst>
                </a:gridCol>
                <a:gridCol w="1355720">
                  <a:extLst>
                    <a:ext uri="{9D8B030D-6E8A-4147-A177-3AD203B41FA5}">
                      <a16:colId xmlns:a16="http://schemas.microsoft.com/office/drawing/2014/main" val="1522371229"/>
                    </a:ext>
                  </a:extLst>
                </a:gridCol>
                <a:gridCol w="1355720">
                  <a:extLst>
                    <a:ext uri="{9D8B030D-6E8A-4147-A177-3AD203B41FA5}">
                      <a16:colId xmlns:a16="http://schemas.microsoft.com/office/drawing/2014/main" val="2947195461"/>
                    </a:ext>
                  </a:extLst>
                </a:gridCol>
                <a:gridCol w="1355720">
                  <a:extLst>
                    <a:ext uri="{9D8B030D-6E8A-4147-A177-3AD203B41FA5}">
                      <a16:colId xmlns:a16="http://schemas.microsoft.com/office/drawing/2014/main" val="677036914"/>
                    </a:ext>
                  </a:extLst>
                </a:gridCol>
                <a:gridCol w="1355720">
                  <a:extLst>
                    <a:ext uri="{9D8B030D-6E8A-4147-A177-3AD203B41FA5}">
                      <a16:colId xmlns:a16="http://schemas.microsoft.com/office/drawing/2014/main" val="1552595357"/>
                    </a:ext>
                  </a:extLst>
                </a:gridCol>
                <a:gridCol w="1355720">
                  <a:extLst>
                    <a:ext uri="{9D8B030D-6E8A-4147-A177-3AD203B41FA5}">
                      <a16:colId xmlns:a16="http://schemas.microsoft.com/office/drawing/2014/main" val="3826754799"/>
                    </a:ext>
                  </a:extLst>
                </a:gridCol>
              </a:tblGrid>
              <a:tr h="623707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Method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</a:rPr>
                        <a:t>Low-Level</a:t>
                      </a:r>
                      <a:endParaRPr lang="ko-KR" altLang="en-US" sz="2600" b="0" dirty="0">
                        <a:solidFill>
                          <a:srgbClr val="2A1E18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</a:rPr>
                        <a:t>High-Level</a:t>
                      </a:r>
                      <a:endParaRPr lang="ko-KR" altLang="en-US" sz="2600" b="0" dirty="0">
                        <a:solidFill>
                          <a:srgbClr val="2A1E18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</a:rPr>
                        <a:t>Retrieval</a:t>
                      </a:r>
                      <a:endParaRPr lang="ko-KR" altLang="en-US" sz="2600" b="0" dirty="0">
                        <a:solidFill>
                          <a:srgbClr val="2A1E18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658406"/>
                  </a:ext>
                </a:extLst>
              </a:tr>
              <a:tr h="6237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PixCorr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SSIM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Alex(2)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 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Alex(5)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 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Incep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CLIP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Eff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SwAV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Image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Brain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30270"/>
                  </a:ext>
                </a:extLst>
              </a:tr>
              <a:tr h="6237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MindEye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.373</a:t>
                      </a:r>
                      <a:endParaRPr lang="ko-KR" altLang="en-US" sz="2600" b="1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.356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95.6%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97.5%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93.8%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93.7%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.657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.388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95.6%</a:t>
                      </a:r>
                      <a:endParaRPr lang="ko-KR" altLang="en-US" sz="28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92.2%</a:t>
                      </a:r>
                      <a:endParaRPr lang="ko-KR" altLang="en-US" sz="28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389283"/>
                  </a:ext>
                </a:extLst>
              </a:tr>
              <a:tr h="6237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ConnecToMind-FCP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.368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.353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95.5%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97.6%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94.4%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94.3%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.649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.378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88.9%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85.0%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06414"/>
                  </a:ext>
                </a:extLst>
              </a:tr>
              <a:tr h="6237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ConnecToMind-FC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.370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.355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95.4%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97.7%</a:t>
                      </a:r>
                      <a:endParaRPr lang="ko-KR" altLang="en-US" sz="28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94.7%</a:t>
                      </a:r>
                      <a:endParaRPr lang="ko-KR" altLang="en-US" sz="28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94.4%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.645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.378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93.8%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90.8%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146532"/>
                  </a:ext>
                </a:extLst>
              </a:tr>
              <a:tr h="6237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ConnecToMind(Ours)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.373</a:t>
                      </a:r>
                      <a:endParaRPr lang="ko-KR" altLang="en-US" sz="28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.357</a:t>
                      </a:r>
                      <a:endParaRPr lang="ko-KR" altLang="en-US" sz="28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95.8%</a:t>
                      </a:r>
                      <a:endParaRPr lang="ko-KR" altLang="en-US" sz="28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97.6%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94.3%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94.7%</a:t>
                      </a:r>
                      <a:endParaRPr lang="ko-KR" altLang="en-US" sz="28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.644</a:t>
                      </a:r>
                      <a:endParaRPr lang="ko-KR" altLang="en-US" sz="28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.376</a:t>
                      </a:r>
                      <a:endParaRPr lang="ko-KR" altLang="en-US" sz="28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94.3%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90.1%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917813"/>
                  </a:ext>
                </a:extLst>
              </a:tr>
            </a:tbl>
          </a:graphicData>
        </a:graphic>
      </p:graphicFrame>
      <p:sp>
        <p:nvSpPr>
          <p:cNvPr id="250" name="TextBox 249">
            <a:extLst>
              <a:ext uri="{FF2B5EF4-FFF2-40B4-BE49-F238E27FC236}">
                <a16:creationId xmlns:a16="http://schemas.microsoft.com/office/drawing/2014/main" id="{0B894FE2-A5A5-4132-A8AC-EC7559AF17CD}"/>
              </a:ext>
            </a:extLst>
          </p:cNvPr>
          <p:cNvSpPr txBox="1"/>
          <p:nvPr/>
        </p:nvSpPr>
        <p:spPr>
          <a:xfrm>
            <a:off x="904984" y="33452010"/>
            <a:ext cx="1451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AD7661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Table 2. </a:t>
            </a:r>
            <a:r>
              <a:rPr lang="en-US" altLang="ko-KR" sz="2800" dirty="0">
                <a:solidFill>
                  <a:srgbClr val="402D24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Impact of sub-regional visual cortex on image reconstruction</a:t>
            </a:r>
            <a:endParaRPr lang="ko-KR" altLang="en-US" sz="2800" dirty="0">
              <a:solidFill>
                <a:srgbClr val="402D24"/>
              </a:solidFill>
              <a:latin typeface="Franklin Gothic Medium" panose="020B0603020102020204" pitchFamily="34" charset="0"/>
              <a:ea typeface="Noto Sans KR Medium" panose="020B02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06E0D7-B378-4C54-961B-2B821279EB76}"/>
              </a:ext>
            </a:extLst>
          </p:cNvPr>
          <p:cNvGrpSpPr/>
          <p:nvPr/>
        </p:nvGrpSpPr>
        <p:grpSpPr>
          <a:xfrm>
            <a:off x="661446" y="21592256"/>
            <a:ext cx="31090945" cy="1390524"/>
            <a:chOff x="661446" y="21592256"/>
            <a:chExt cx="31090945" cy="1390524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AADC08E-C021-4BF4-B1E5-09EC4FB5714A}"/>
                </a:ext>
              </a:extLst>
            </p:cNvPr>
            <p:cNvSpPr txBox="1"/>
            <p:nvPr/>
          </p:nvSpPr>
          <p:spPr>
            <a:xfrm>
              <a:off x="781477" y="21711875"/>
              <a:ext cx="34604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AD7661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rPr>
                <a:t>Data description</a:t>
              </a:r>
              <a:endParaRPr lang="en-US" altLang="ko-KR" sz="3200" dirty="0">
                <a:latin typeface="Franklin Gothic Medium" panose="020B0603020102020204" pitchFamily="34" charset="0"/>
                <a:ea typeface="Noto Sans KR Medium" panose="020B0200000000000000" pitchFamily="50" charset="-127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FF90576-E402-4B9C-B2EB-C34C198FAEB7}"/>
                </a:ext>
              </a:extLst>
            </p:cNvPr>
            <p:cNvSpPr txBox="1"/>
            <p:nvPr/>
          </p:nvSpPr>
          <p:spPr>
            <a:xfrm>
              <a:off x="4526108" y="21725386"/>
              <a:ext cx="244933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2A1E18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rPr>
                <a:t>We utilize multi-modal neuroimaging data, including T1-weighted MRI, rs-fMRI, and task-fMRI collected from Natural Scenes Dataset (NSD). We select subject 1, who completed 28,577 task-fMRI trials by viewing 9,519 unique images, each repeated three times.</a:t>
              </a:r>
              <a:endParaRPr lang="ko-KR" altLang="en-US" sz="3200" dirty="0">
                <a:solidFill>
                  <a:srgbClr val="2A1E18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endParaRPr>
            </a:p>
          </p:txBody>
        </p:sp>
        <p:sp>
          <p:nvSpPr>
            <p:cNvPr id="252" name="사각형: 둥근 모서리 251">
              <a:extLst>
                <a:ext uri="{FF2B5EF4-FFF2-40B4-BE49-F238E27FC236}">
                  <a16:creationId xmlns:a16="http://schemas.microsoft.com/office/drawing/2014/main" id="{6A49157A-2ABE-4C5B-9754-0EA14E0A3609}"/>
                </a:ext>
              </a:extLst>
            </p:cNvPr>
            <p:cNvSpPr/>
            <p:nvPr/>
          </p:nvSpPr>
          <p:spPr>
            <a:xfrm>
              <a:off x="661446" y="21592256"/>
              <a:ext cx="31090945" cy="1390524"/>
            </a:xfrm>
            <a:prstGeom prst="roundRect">
              <a:avLst>
                <a:gd name="adj" fmla="val 0"/>
              </a:avLst>
            </a:prstGeom>
            <a:noFill/>
            <a:ln w="57150">
              <a:solidFill>
                <a:srgbClr val="AD76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DFFC57-369D-4CAE-ACAA-CE0F5E587153}"/>
              </a:ext>
            </a:extLst>
          </p:cNvPr>
          <p:cNvGrpSpPr/>
          <p:nvPr/>
        </p:nvGrpSpPr>
        <p:grpSpPr>
          <a:xfrm>
            <a:off x="18432785" y="33226946"/>
            <a:ext cx="12974179" cy="7006089"/>
            <a:chOff x="18432785" y="33226946"/>
            <a:chExt cx="12974179" cy="7006089"/>
          </a:xfrm>
        </p:grpSpPr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EBC74C37-9CF1-49D5-BB93-668872887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400" t="10367" r="1511" b="3489"/>
            <a:stretch/>
          </p:blipFill>
          <p:spPr>
            <a:xfrm>
              <a:off x="19038351" y="35494675"/>
              <a:ext cx="2475277" cy="2266989"/>
            </a:xfrm>
            <a:prstGeom prst="rect">
              <a:avLst/>
            </a:prstGeom>
          </p:spPr>
        </p:pic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8CCC63B9-FB04-456F-A35F-99B43E748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71" t="10532" r="52866" b="3376"/>
            <a:stretch/>
          </p:blipFill>
          <p:spPr>
            <a:xfrm>
              <a:off x="21511514" y="33226946"/>
              <a:ext cx="2475277" cy="2266989"/>
            </a:xfrm>
            <a:prstGeom prst="rect">
              <a:avLst/>
            </a:prstGeom>
          </p:spPr>
        </p:pic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95A14295-AF7F-4C9E-B84A-85C0BBB4D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92" t="10500" r="53081" b="3473"/>
            <a:stretch/>
          </p:blipFill>
          <p:spPr>
            <a:xfrm>
              <a:off x="23983966" y="33226946"/>
              <a:ext cx="2475277" cy="2266989"/>
            </a:xfrm>
            <a:prstGeom prst="rect">
              <a:avLst/>
            </a:prstGeom>
          </p:spPr>
        </p:pic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A14321D9-82BE-4D68-933E-BADE3BE8D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3566" t="10566" r="1661" b="3896"/>
            <a:stretch/>
          </p:blipFill>
          <p:spPr>
            <a:xfrm>
              <a:off x="26456363" y="35494675"/>
              <a:ext cx="2475277" cy="2266989"/>
            </a:xfrm>
            <a:prstGeom prst="rect">
              <a:avLst/>
            </a:prstGeom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E7CDA455-A359-4B7A-955F-E830F1C56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06" t="10459" r="53009" b="3403"/>
            <a:stretch/>
          </p:blipFill>
          <p:spPr>
            <a:xfrm>
              <a:off x="28927270" y="33226946"/>
              <a:ext cx="2475277" cy="2266989"/>
            </a:xfrm>
            <a:prstGeom prst="rect">
              <a:avLst/>
            </a:prstGeom>
          </p:spPr>
        </p:pic>
        <p:pic>
          <p:nvPicPr>
            <p:cNvPr id="286" name="그림 285">
              <a:extLst>
                <a:ext uri="{FF2B5EF4-FFF2-40B4-BE49-F238E27FC236}">
                  <a16:creationId xmlns:a16="http://schemas.microsoft.com/office/drawing/2014/main" id="{B0F26400-8D1F-48A0-A039-CB3B4433A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3527" t="10261" r="1855" b="4495"/>
            <a:stretch/>
          </p:blipFill>
          <p:spPr>
            <a:xfrm>
              <a:off x="19032113" y="37761569"/>
              <a:ext cx="2475277" cy="2266989"/>
            </a:xfrm>
            <a:prstGeom prst="rect">
              <a:avLst/>
            </a:prstGeom>
          </p:spPr>
        </p:pic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493F9DA0-5DEA-45E0-AE5B-EBA48C28F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3328" t="10823" r="1876" b="3595"/>
            <a:stretch/>
          </p:blipFill>
          <p:spPr>
            <a:xfrm>
              <a:off x="23980052" y="37758713"/>
              <a:ext cx="2475277" cy="2266989"/>
            </a:xfrm>
            <a:prstGeom prst="rect">
              <a:avLst/>
            </a:prstGeom>
          </p:spPr>
        </p:pic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7CF31721-461B-451B-BC8C-6876AC6F9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158" t="10239" r="1628" b="3376"/>
            <a:stretch/>
          </p:blipFill>
          <p:spPr>
            <a:xfrm>
              <a:off x="26461500" y="37758713"/>
              <a:ext cx="2475277" cy="2266989"/>
            </a:xfrm>
            <a:prstGeom prst="rect">
              <a:avLst/>
            </a:prstGeom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C5C3B7A1-6075-4925-9492-C1DE667ED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3517" t="10719" r="1696" b="3716"/>
            <a:stretch/>
          </p:blipFill>
          <p:spPr>
            <a:xfrm>
              <a:off x="28930990" y="37764425"/>
              <a:ext cx="2475277" cy="2266989"/>
            </a:xfrm>
            <a:prstGeom prst="rect">
              <a:avLst/>
            </a:prstGeom>
          </p:spPr>
        </p:pic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320896B8-DD33-4580-9944-3F31EF7EC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54" t="11223" r="53664" b="4559"/>
            <a:stretch/>
          </p:blipFill>
          <p:spPr>
            <a:xfrm>
              <a:off x="19040544" y="33226946"/>
              <a:ext cx="2475277" cy="2266989"/>
            </a:xfrm>
            <a:prstGeom prst="rect">
              <a:avLst/>
            </a:prstGeom>
          </p:spPr>
        </p:pic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D31E7483-FE05-4C8E-950E-B7DE2B3D5C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714" t="10717" r="1535" b="3785"/>
            <a:stretch/>
          </p:blipFill>
          <p:spPr>
            <a:xfrm>
              <a:off x="21515836" y="35494675"/>
              <a:ext cx="2475277" cy="2266989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7805D266-A50A-479A-BFCD-CC2074008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461" t="10391" r="1529" b="3618"/>
            <a:stretch/>
          </p:blipFill>
          <p:spPr>
            <a:xfrm>
              <a:off x="23979123" y="35494675"/>
              <a:ext cx="2475277" cy="2266989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201E1F59-ED77-40C1-9DE7-57B9DCE86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3512" t="10366" r="1725" b="4116"/>
            <a:stretch/>
          </p:blipFill>
          <p:spPr>
            <a:xfrm>
              <a:off x="21508738" y="37764425"/>
              <a:ext cx="2475277" cy="2266989"/>
            </a:xfrm>
            <a:prstGeom prst="rect">
              <a:avLst/>
            </a:prstGeom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33976DE9-DADD-4ED6-999F-2F83B2715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28" t="11898" r="53491" b="4459"/>
            <a:stretch/>
          </p:blipFill>
          <p:spPr>
            <a:xfrm>
              <a:off x="26451700" y="33226946"/>
              <a:ext cx="2475277" cy="2266989"/>
            </a:xfrm>
            <a:prstGeom prst="rect">
              <a:avLst/>
            </a:prstGeom>
          </p:spPr>
        </p:pic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EEBBF0A3-5C22-4355-8BA6-6E9109DA4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3325" t="10246" r="1700" b="3830"/>
            <a:stretch/>
          </p:blipFill>
          <p:spPr>
            <a:xfrm>
              <a:off x="28931687" y="35494675"/>
              <a:ext cx="2475277" cy="2266989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FCED4F6-680B-4D93-8EBF-DB0DA7F4B181}"/>
                </a:ext>
              </a:extLst>
            </p:cNvPr>
            <p:cNvSpPr txBox="1"/>
            <p:nvPr/>
          </p:nvSpPr>
          <p:spPr>
            <a:xfrm rot="5400000">
              <a:off x="17579196" y="34129608"/>
              <a:ext cx="2168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A1E18"/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Seen</a:t>
              </a:r>
              <a:r>
                <a:rPr lang="ko-KR" altLang="en-US" sz="2400" dirty="0">
                  <a:solidFill>
                    <a:srgbClr val="2A1E18"/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400" dirty="0">
                  <a:solidFill>
                    <a:srgbClr val="2A1E18"/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Image</a:t>
              </a:r>
              <a:endParaRPr lang="ko-KR" altLang="en-US" sz="2400" dirty="0">
                <a:solidFill>
                  <a:srgbClr val="2A1E18"/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EB67B51-CD78-4B15-B9AA-A6C71DDA5431}"/>
                </a:ext>
              </a:extLst>
            </p:cNvPr>
            <p:cNvSpPr txBox="1"/>
            <p:nvPr/>
          </p:nvSpPr>
          <p:spPr>
            <a:xfrm rot="5400000">
              <a:off x="17517492" y="36407018"/>
              <a:ext cx="2292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A1E18"/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ConnecToMind-L</a:t>
              </a:r>
              <a:endParaRPr lang="ko-KR" altLang="en-US" sz="2400" dirty="0">
                <a:solidFill>
                  <a:srgbClr val="2A1E18"/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78D5C10-E427-4AF9-910E-7B4A1EE39D08}"/>
                </a:ext>
              </a:extLst>
            </p:cNvPr>
            <p:cNvSpPr txBox="1"/>
            <p:nvPr/>
          </p:nvSpPr>
          <p:spPr>
            <a:xfrm rot="5400000">
              <a:off x="17322790" y="38661374"/>
              <a:ext cx="2681656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A1E18"/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ConnecToMind-H</a:t>
              </a:r>
              <a:endParaRPr lang="ko-KR" altLang="en-US" sz="2400" dirty="0">
                <a:solidFill>
                  <a:srgbClr val="2A1E18"/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2" name="사각형: 둥근 모서리 301">
            <a:extLst>
              <a:ext uri="{FF2B5EF4-FFF2-40B4-BE49-F238E27FC236}">
                <a16:creationId xmlns:a16="http://schemas.microsoft.com/office/drawing/2014/main" id="{32087FA2-4934-4F02-A7BC-CEF3C0BDEECE}"/>
              </a:ext>
            </a:extLst>
          </p:cNvPr>
          <p:cNvSpPr/>
          <p:nvPr/>
        </p:nvSpPr>
        <p:spPr>
          <a:xfrm>
            <a:off x="684149" y="32318386"/>
            <a:ext cx="31090945" cy="8092931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AD7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6509C14C-9EC2-4285-AE3F-49ADA8968EA6}"/>
              </a:ext>
            </a:extLst>
          </p:cNvPr>
          <p:cNvSpPr txBox="1"/>
          <p:nvPr/>
        </p:nvSpPr>
        <p:spPr>
          <a:xfrm>
            <a:off x="812840" y="32464913"/>
            <a:ext cx="11015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D7661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Impact of Visual Cortical Sub-regions</a:t>
            </a:r>
            <a:endParaRPr lang="en-US" altLang="ko-KR" sz="3200" dirty="0">
              <a:solidFill>
                <a:srgbClr val="AD7661"/>
              </a:solidFill>
              <a:latin typeface="Franklin Gothic Medium" panose="020B0603020102020204" pitchFamily="34" charset="0"/>
              <a:ea typeface="Noto Sans KR Medium" panose="020B0200000000000000" pitchFamily="50" charset="-127"/>
            </a:endParaRPr>
          </a:p>
        </p:txBody>
      </p:sp>
      <p:graphicFrame>
        <p:nvGraphicFramePr>
          <p:cNvPr id="305" name="표 28">
            <a:extLst>
              <a:ext uri="{FF2B5EF4-FFF2-40B4-BE49-F238E27FC236}">
                <a16:creationId xmlns:a16="http://schemas.microsoft.com/office/drawing/2014/main" id="{6DA042B9-4E9B-4E29-8CB3-1EA56879F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338134"/>
              </p:ext>
            </p:extLst>
          </p:nvPr>
        </p:nvGraphicFramePr>
        <p:xfrm>
          <a:off x="904983" y="34154266"/>
          <a:ext cx="16589607" cy="3037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860439">
                  <a:extLst>
                    <a:ext uri="{9D8B030D-6E8A-4147-A177-3AD203B41FA5}">
                      <a16:colId xmlns:a16="http://schemas.microsoft.com/office/drawing/2014/main" val="1285742201"/>
                    </a:ext>
                  </a:extLst>
                </a:gridCol>
                <a:gridCol w="1716146">
                  <a:extLst>
                    <a:ext uri="{9D8B030D-6E8A-4147-A177-3AD203B41FA5}">
                      <a16:colId xmlns:a16="http://schemas.microsoft.com/office/drawing/2014/main" val="654749695"/>
                    </a:ext>
                  </a:extLst>
                </a:gridCol>
                <a:gridCol w="1716146">
                  <a:extLst>
                    <a:ext uri="{9D8B030D-6E8A-4147-A177-3AD203B41FA5}">
                      <a16:colId xmlns:a16="http://schemas.microsoft.com/office/drawing/2014/main" val="1703444178"/>
                    </a:ext>
                  </a:extLst>
                </a:gridCol>
                <a:gridCol w="1716146">
                  <a:extLst>
                    <a:ext uri="{9D8B030D-6E8A-4147-A177-3AD203B41FA5}">
                      <a16:colId xmlns:a16="http://schemas.microsoft.com/office/drawing/2014/main" val="4008848738"/>
                    </a:ext>
                  </a:extLst>
                </a:gridCol>
                <a:gridCol w="1716146">
                  <a:extLst>
                    <a:ext uri="{9D8B030D-6E8A-4147-A177-3AD203B41FA5}">
                      <a16:colId xmlns:a16="http://schemas.microsoft.com/office/drawing/2014/main" val="4077969800"/>
                    </a:ext>
                  </a:extLst>
                </a:gridCol>
                <a:gridCol w="1716146">
                  <a:extLst>
                    <a:ext uri="{9D8B030D-6E8A-4147-A177-3AD203B41FA5}">
                      <a16:colId xmlns:a16="http://schemas.microsoft.com/office/drawing/2014/main" val="723007660"/>
                    </a:ext>
                  </a:extLst>
                </a:gridCol>
                <a:gridCol w="1716146">
                  <a:extLst>
                    <a:ext uri="{9D8B030D-6E8A-4147-A177-3AD203B41FA5}">
                      <a16:colId xmlns:a16="http://schemas.microsoft.com/office/drawing/2014/main" val="1522371229"/>
                    </a:ext>
                  </a:extLst>
                </a:gridCol>
                <a:gridCol w="1716146">
                  <a:extLst>
                    <a:ext uri="{9D8B030D-6E8A-4147-A177-3AD203B41FA5}">
                      <a16:colId xmlns:a16="http://schemas.microsoft.com/office/drawing/2014/main" val="2947195461"/>
                    </a:ext>
                  </a:extLst>
                </a:gridCol>
                <a:gridCol w="1716146">
                  <a:extLst>
                    <a:ext uri="{9D8B030D-6E8A-4147-A177-3AD203B41FA5}">
                      <a16:colId xmlns:a16="http://schemas.microsoft.com/office/drawing/2014/main" val="677036914"/>
                    </a:ext>
                  </a:extLst>
                </a:gridCol>
              </a:tblGrid>
              <a:tr h="6074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Method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</a:rPr>
                        <a:t>Low-Level</a:t>
                      </a:r>
                      <a:endParaRPr lang="ko-KR" altLang="en-US" sz="2600" b="0" dirty="0">
                        <a:solidFill>
                          <a:srgbClr val="2A1E18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</a:rPr>
                        <a:t>High-Level</a:t>
                      </a:r>
                      <a:endParaRPr lang="ko-KR" altLang="en-US" sz="2600" b="0" dirty="0">
                        <a:solidFill>
                          <a:srgbClr val="2A1E18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658406"/>
                  </a:ext>
                </a:extLst>
              </a:tr>
              <a:tr h="6074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PixCorr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SSIM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Alex(2)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 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Alex(5)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 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Incep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CLIP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Eff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SwAV</a:t>
                      </a:r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  <a:sym typeface="Wingdings 3" panose="05040102010807070707" pitchFamily="18" charset="2"/>
                        </a:rPr>
                        <a:t>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30270"/>
                  </a:ext>
                </a:extLst>
              </a:tr>
              <a:tr h="607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ConnecToMind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.373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.357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95.8%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97.6%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94.3%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94.7%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.644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.376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389283"/>
                  </a:ext>
                </a:extLst>
              </a:tr>
              <a:tr h="607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ConnecToMind-L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.367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.350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95.0%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97.4%</a:t>
                      </a:r>
                      <a:endParaRPr lang="ko-KR" altLang="en-US" sz="26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94.1%</a:t>
                      </a:r>
                      <a:endParaRPr lang="ko-KR" altLang="en-US" sz="26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94.2%</a:t>
                      </a:r>
                      <a:endParaRPr lang="ko-KR" altLang="en-US" sz="26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.656</a:t>
                      </a:r>
                      <a:endParaRPr lang="ko-KR" altLang="en-US" sz="26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.384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06414"/>
                  </a:ext>
                </a:extLst>
              </a:tr>
              <a:tr h="607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ConnecToMind-H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.372</a:t>
                      </a:r>
                      <a:endParaRPr lang="ko-KR" altLang="en-US" sz="26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.353</a:t>
                      </a:r>
                      <a:endParaRPr lang="ko-KR" altLang="en-US" sz="26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95.6%</a:t>
                      </a:r>
                      <a:endParaRPr lang="ko-KR" altLang="en-US" sz="26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97.1%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92.7%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93.4%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dirty="0">
                          <a:solidFill>
                            <a:srgbClr val="2A1E18"/>
                          </a:solidFill>
                          <a:latin typeface="Franklin Gothic Medium Cond" panose="020B0606030402020204" pitchFamily="34" charset="0"/>
                        </a:rPr>
                        <a:t>.669</a:t>
                      </a:r>
                      <a:endParaRPr lang="ko-KR" altLang="en-US" sz="2600" b="0" dirty="0">
                        <a:solidFill>
                          <a:srgbClr val="2A1E18"/>
                        </a:solidFill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1" dirty="0">
                          <a:solidFill>
                            <a:srgbClr val="2A1E1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 Cond" panose="020B0606030402020204" pitchFamily="34" charset="0"/>
                        </a:rPr>
                        <a:t>.392</a:t>
                      </a:r>
                      <a:endParaRPr lang="ko-KR" altLang="en-US" sz="2600" b="1" dirty="0">
                        <a:solidFill>
                          <a:srgbClr val="2A1E1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 Cond" panose="020B06060304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146532"/>
                  </a:ext>
                </a:extLst>
              </a:tr>
            </a:tbl>
          </a:graphicData>
        </a:graphic>
      </p:graphicFrame>
      <p:sp>
        <p:nvSpPr>
          <p:cNvPr id="306" name="TextBox 305">
            <a:extLst>
              <a:ext uri="{FF2B5EF4-FFF2-40B4-BE49-F238E27FC236}">
                <a16:creationId xmlns:a16="http://schemas.microsoft.com/office/drawing/2014/main" id="{8C2D2FDA-1F9C-4301-A84A-F516D60A1CD3}"/>
              </a:ext>
            </a:extLst>
          </p:cNvPr>
          <p:cNvSpPr txBox="1"/>
          <p:nvPr/>
        </p:nvSpPr>
        <p:spPr>
          <a:xfrm>
            <a:off x="18912538" y="32526468"/>
            <a:ext cx="12600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AD7661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Figure 3. </a:t>
            </a:r>
            <a:r>
              <a:rPr lang="en-US" altLang="ko-KR" sz="2800" dirty="0">
                <a:solidFill>
                  <a:srgbClr val="2A1E18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Visualization of fMRI-to-image reconstruction for </a:t>
            </a:r>
            <a:r>
              <a:rPr lang="en-US" altLang="ko-KR" sz="2800" dirty="0" err="1">
                <a:solidFill>
                  <a:srgbClr val="2A1E18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ConnecToMind</a:t>
            </a:r>
            <a:r>
              <a:rPr lang="en-US" altLang="ko-KR" sz="2800" dirty="0">
                <a:solidFill>
                  <a:srgbClr val="2A1E18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-L, and H.</a:t>
            </a:r>
            <a:endParaRPr lang="ko-KR" altLang="en-US" sz="2800" dirty="0">
              <a:solidFill>
                <a:srgbClr val="2A1E18"/>
              </a:solidFill>
              <a:latin typeface="Franklin Gothic Medium" panose="020B0603020102020204" pitchFamily="34" charset="0"/>
              <a:ea typeface="Noto Sans KR Medium" panose="020B0200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46205C2-4153-4172-8ACF-D1CEE2675F21}"/>
              </a:ext>
            </a:extLst>
          </p:cNvPr>
          <p:cNvGrpSpPr/>
          <p:nvPr/>
        </p:nvGrpSpPr>
        <p:grpSpPr>
          <a:xfrm>
            <a:off x="18956749" y="24586417"/>
            <a:ext cx="12444801" cy="7157611"/>
            <a:chOff x="18956749" y="24586417"/>
            <a:chExt cx="12444801" cy="7157611"/>
          </a:xfrm>
        </p:grpSpPr>
        <p:pic>
          <p:nvPicPr>
            <p:cNvPr id="259" name="그림 258">
              <a:extLst>
                <a:ext uri="{FF2B5EF4-FFF2-40B4-BE49-F238E27FC236}">
                  <a16:creationId xmlns:a16="http://schemas.microsoft.com/office/drawing/2014/main" id="{00E751EA-BD92-4963-8941-0385F4EEB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56" t="10458" r="1765" b="3801"/>
            <a:stretch/>
          </p:blipFill>
          <p:spPr>
            <a:xfrm>
              <a:off x="28906916" y="24586417"/>
              <a:ext cx="2494634" cy="2386995"/>
            </a:xfrm>
            <a:prstGeom prst="rect">
              <a:avLst/>
            </a:prstGeom>
          </p:spPr>
        </p:pic>
        <p:pic>
          <p:nvPicPr>
            <p:cNvPr id="254" name="그림 253">
              <a:extLst>
                <a:ext uri="{FF2B5EF4-FFF2-40B4-BE49-F238E27FC236}">
                  <a16:creationId xmlns:a16="http://schemas.microsoft.com/office/drawing/2014/main" id="{BE39BF7A-02D2-4DA3-BB4C-A85AC4225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28" t="11209" r="1902" b="4019"/>
            <a:stretch/>
          </p:blipFill>
          <p:spPr>
            <a:xfrm>
              <a:off x="28889253" y="29357033"/>
              <a:ext cx="2512297" cy="2386995"/>
            </a:xfrm>
            <a:prstGeom prst="rect">
              <a:avLst/>
            </a:prstGeom>
          </p:spPr>
        </p:pic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1BE1B793-B69E-4817-A33F-D5B88CCD2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39" t="10439" r="1714" b="3692"/>
            <a:stretch/>
          </p:blipFill>
          <p:spPr>
            <a:xfrm>
              <a:off x="26418548" y="29357033"/>
              <a:ext cx="2494634" cy="2386995"/>
            </a:xfrm>
            <a:prstGeom prst="rect">
              <a:avLst/>
            </a:prstGeom>
          </p:spPr>
        </p:pic>
        <p:pic>
          <p:nvPicPr>
            <p:cNvPr id="256" name="그림 255">
              <a:extLst>
                <a:ext uri="{FF2B5EF4-FFF2-40B4-BE49-F238E27FC236}">
                  <a16:creationId xmlns:a16="http://schemas.microsoft.com/office/drawing/2014/main" id="{1A38B977-6853-413B-969B-CABBE08D6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98" t="10634" r="1735" b="3457"/>
            <a:stretch/>
          </p:blipFill>
          <p:spPr>
            <a:xfrm>
              <a:off x="23918516" y="29357033"/>
              <a:ext cx="2506838" cy="2386995"/>
            </a:xfrm>
            <a:prstGeom prst="rect">
              <a:avLst/>
            </a:prstGeom>
          </p:spPr>
        </p:pic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D07B48A1-82DE-44AA-85E9-F1A778751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54" t="10366" r="1569" b="3319"/>
            <a:stretch/>
          </p:blipFill>
          <p:spPr>
            <a:xfrm>
              <a:off x="21442863" y="29357033"/>
              <a:ext cx="2495602" cy="2386995"/>
            </a:xfrm>
            <a:prstGeom prst="rect">
              <a:avLst/>
            </a:prstGeom>
          </p:spPr>
        </p:pic>
        <p:pic>
          <p:nvPicPr>
            <p:cNvPr id="258" name="그림 257">
              <a:extLst>
                <a:ext uri="{FF2B5EF4-FFF2-40B4-BE49-F238E27FC236}">
                  <a16:creationId xmlns:a16="http://schemas.microsoft.com/office/drawing/2014/main" id="{617024CD-BB40-44CA-B113-C40EA6D16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3" t="10362" r="53108" b="3971"/>
            <a:stretch/>
          </p:blipFill>
          <p:spPr>
            <a:xfrm>
              <a:off x="18956749" y="29357033"/>
              <a:ext cx="2512297" cy="2386995"/>
            </a:xfrm>
            <a:prstGeom prst="rect">
              <a:avLst/>
            </a:prstGeom>
          </p:spPr>
        </p:pic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3B87464C-3CB4-4CBA-BB01-4742AE612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2" t="10585" r="1845" b="3609"/>
            <a:stretch/>
          </p:blipFill>
          <p:spPr>
            <a:xfrm>
              <a:off x="23924618" y="24586417"/>
              <a:ext cx="2494634" cy="2386995"/>
            </a:xfrm>
            <a:prstGeom prst="rect">
              <a:avLst/>
            </a:prstGeom>
          </p:spPr>
        </p:pic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B169F5C6-B0EF-4D45-95C6-7F9176ACB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06" t="10463" r="1681" b="3535"/>
            <a:stretch/>
          </p:blipFill>
          <p:spPr>
            <a:xfrm>
              <a:off x="21441740" y="24586417"/>
              <a:ext cx="2494634" cy="2386995"/>
            </a:xfrm>
            <a:prstGeom prst="rect">
              <a:avLst/>
            </a:prstGeom>
          </p:spPr>
        </p:pic>
        <p:pic>
          <p:nvPicPr>
            <p:cNvPr id="263" name="그림 262">
              <a:extLst>
                <a:ext uri="{FF2B5EF4-FFF2-40B4-BE49-F238E27FC236}">
                  <a16:creationId xmlns:a16="http://schemas.microsoft.com/office/drawing/2014/main" id="{33ABA8DD-849F-4971-86D9-FC5EDEA0B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" t="10349" r="53033" b="3503"/>
            <a:stretch/>
          </p:blipFill>
          <p:spPr>
            <a:xfrm>
              <a:off x="18956749" y="24586417"/>
              <a:ext cx="2494634" cy="2386995"/>
            </a:xfrm>
            <a:prstGeom prst="rect">
              <a:avLst/>
            </a:prstGeom>
          </p:spPr>
        </p:pic>
        <p:pic>
          <p:nvPicPr>
            <p:cNvPr id="264" name="그림 263">
              <a:extLst>
                <a:ext uri="{FF2B5EF4-FFF2-40B4-BE49-F238E27FC236}">
                  <a16:creationId xmlns:a16="http://schemas.microsoft.com/office/drawing/2014/main" id="{3BC68FB0-161A-4195-87A6-D0701D5F6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4" t="10345" r="1619" b="3459"/>
            <a:stretch/>
          </p:blipFill>
          <p:spPr>
            <a:xfrm>
              <a:off x="28872025" y="26969720"/>
              <a:ext cx="2529525" cy="2386995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CE4D4D45-5DC2-4F5D-89A1-B0C371FE2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50" t="10664" r="1683" b="3427"/>
            <a:stretch/>
          </p:blipFill>
          <p:spPr>
            <a:xfrm>
              <a:off x="23924618" y="26969720"/>
              <a:ext cx="2494634" cy="2386995"/>
            </a:xfrm>
            <a:prstGeom prst="rect">
              <a:avLst/>
            </a:prstGeom>
          </p:spPr>
        </p:pic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E4B18B73-A7D8-4068-9576-E5D5E95FD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95" t="10432" r="1655" b="3500"/>
            <a:stretch/>
          </p:blipFill>
          <p:spPr>
            <a:xfrm>
              <a:off x="21431865" y="26969720"/>
              <a:ext cx="2494634" cy="2386995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209614F1-703A-4F95-AA4F-0C0F67E35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" t="10309" r="53154" b="3819"/>
            <a:stretch/>
          </p:blipFill>
          <p:spPr>
            <a:xfrm>
              <a:off x="18956749" y="26969720"/>
              <a:ext cx="2479932" cy="2386995"/>
            </a:xfrm>
            <a:prstGeom prst="rect">
              <a:avLst/>
            </a:prstGeom>
          </p:spPr>
        </p:pic>
        <p:pic>
          <p:nvPicPr>
            <p:cNvPr id="260" name="그림 259">
              <a:extLst>
                <a:ext uri="{FF2B5EF4-FFF2-40B4-BE49-F238E27FC236}">
                  <a16:creationId xmlns:a16="http://schemas.microsoft.com/office/drawing/2014/main" id="{1BBEE09E-FD77-4618-B559-4A3E0E437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8" t="10418" r="1503" b="3459"/>
            <a:stretch/>
          </p:blipFill>
          <p:spPr>
            <a:xfrm>
              <a:off x="26418548" y="24586417"/>
              <a:ext cx="2494634" cy="2386995"/>
            </a:xfrm>
            <a:prstGeom prst="rect">
              <a:avLst/>
            </a:prstGeom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BD642F1B-CD91-4B79-883F-75C1746DC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9" t="10892" r="2094" b="3828"/>
            <a:stretch/>
          </p:blipFill>
          <p:spPr>
            <a:xfrm>
              <a:off x="26418548" y="26969720"/>
              <a:ext cx="2494634" cy="238699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B564D5F-64A4-47CE-BD4A-37548682FDFF}"/>
              </a:ext>
            </a:extLst>
          </p:cNvPr>
          <p:cNvGrpSpPr/>
          <p:nvPr/>
        </p:nvGrpSpPr>
        <p:grpSpPr>
          <a:xfrm>
            <a:off x="451399" y="23295787"/>
            <a:ext cx="31326502" cy="8709592"/>
            <a:chOff x="451399" y="23345613"/>
            <a:chExt cx="31326502" cy="8709592"/>
          </a:xfrm>
        </p:grpSpPr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2AD8EA18-9893-40F9-A883-8426C6996712}"/>
                </a:ext>
              </a:extLst>
            </p:cNvPr>
            <p:cNvSpPr txBox="1"/>
            <p:nvPr/>
          </p:nvSpPr>
          <p:spPr>
            <a:xfrm>
              <a:off x="809731" y="23470467"/>
              <a:ext cx="6272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AD7661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rPr>
                <a:t>fMRI-to-Image Reconstruction</a:t>
              </a:r>
              <a:endParaRPr lang="en-US" altLang="ko-KR" sz="3200" dirty="0">
                <a:solidFill>
                  <a:srgbClr val="AD7661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77794D46-1D92-48BB-B7C7-E9579ECBD694}"/>
                </a:ext>
              </a:extLst>
            </p:cNvPr>
            <p:cNvSpPr txBox="1"/>
            <p:nvPr/>
          </p:nvSpPr>
          <p:spPr>
            <a:xfrm>
              <a:off x="18913474" y="23571659"/>
              <a:ext cx="113046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AD7661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rPr>
                <a:t>Figure 2. </a:t>
              </a:r>
              <a:r>
                <a:rPr lang="en-US" altLang="ko-KR" sz="2800" dirty="0">
                  <a:solidFill>
                    <a:srgbClr val="2A1E18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rPr>
                <a:t>Qualitative comparison of reconstructed images across models.</a:t>
              </a:r>
              <a:endParaRPr lang="ko-KR" altLang="en-US" sz="2800" dirty="0">
                <a:solidFill>
                  <a:srgbClr val="2A1E18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endParaRPr>
            </a:p>
          </p:txBody>
        </p:sp>
        <p:sp>
          <p:nvSpPr>
            <p:cNvPr id="253" name="사각형: 둥근 모서리 252">
              <a:extLst>
                <a:ext uri="{FF2B5EF4-FFF2-40B4-BE49-F238E27FC236}">
                  <a16:creationId xmlns:a16="http://schemas.microsoft.com/office/drawing/2014/main" id="{F7DD4DAD-F835-4449-8DE4-CA84BD74FCF1}"/>
                </a:ext>
              </a:extLst>
            </p:cNvPr>
            <p:cNvSpPr/>
            <p:nvPr/>
          </p:nvSpPr>
          <p:spPr>
            <a:xfrm>
              <a:off x="686956" y="23345613"/>
              <a:ext cx="31090945" cy="8709592"/>
            </a:xfrm>
            <a:prstGeom prst="roundRect">
              <a:avLst>
                <a:gd name="adj" fmla="val 0"/>
              </a:avLst>
            </a:prstGeom>
            <a:noFill/>
            <a:ln w="57150">
              <a:solidFill>
                <a:srgbClr val="AD76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CC95416D-9F83-4E7C-9658-DE1563749CB5}"/>
                </a:ext>
              </a:extLst>
            </p:cNvPr>
            <p:cNvSpPr txBox="1"/>
            <p:nvPr/>
          </p:nvSpPr>
          <p:spPr>
            <a:xfrm>
              <a:off x="19251924" y="24090073"/>
              <a:ext cx="1890962" cy="43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A1E18"/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Seen Image</a:t>
              </a:r>
              <a:endParaRPr lang="ko-KR" altLang="en-US" sz="2400" dirty="0">
                <a:solidFill>
                  <a:srgbClr val="2A1E18"/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AA519C18-423B-4CD2-B243-0361F0D5431E}"/>
                </a:ext>
              </a:extLst>
            </p:cNvPr>
            <p:cNvSpPr txBox="1"/>
            <p:nvPr/>
          </p:nvSpPr>
          <p:spPr>
            <a:xfrm>
              <a:off x="29584738" y="24090073"/>
              <a:ext cx="1153023" cy="43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A1E18"/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MindEye</a:t>
              </a:r>
              <a:endParaRPr lang="ko-KR" altLang="en-US" sz="2400" dirty="0">
                <a:solidFill>
                  <a:srgbClr val="2A1E18"/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5948680-CC98-47C6-B715-65E5D589B118}"/>
                </a:ext>
              </a:extLst>
            </p:cNvPr>
            <p:cNvSpPr txBox="1"/>
            <p:nvPr/>
          </p:nvSpPr>
          <p:spPr>
            <a:xfrm>
              <a:off x="26457557" y="24090073"/>
              <a:ext cx="2416621" cy="43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A1E18"/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ConnecToMind-FCP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928B9BCD-4AE5-42F3-8B18-EEE3474DC130}"/>
                </a:ext>
              </a:extLst>
            </p:cNvPr>
            <p:cNvSpPr txBox="1"/>
            <p:nvPr/>
          </p:nvSpPr>
          <p:spPr>
            <a:xfrm>
              <a:off x="24028505" y="24090073"/>
              <a:ext cx="2216928" cy="43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A1E18"/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ConnecToMind-FC</a:t>
              </a:r>
              <a:endParaRPr lang="ko-KR" altLang="en-US" sz="2400" dirty="0">
                <a:solidFill>
                  <a:srgbClr val="2A1E18"/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DFF3DD8-B6D4-4CB6-BC27-9F93E870E5BC}"/>
                </a:ext>
              </a:extLst>
            </p:cNvPr>
            <p:cNvSpPr txBox="1"/>
            <p:nvPr/>
          </p:nvSpPr>
          <p:spPr>
            <a:xfrm>
              <a:off x="21407617" y="24090073"/>
              <a:ext cx="2448775" cy="43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A1E18"/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ConnecToMind(Ours)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2DAAD7D4-15D2-4C83-892F-BA4C342263AE}"/>
                </a:ext>
              </a:extLst>
            </p:cNvPr>
            <p:cNvSpPr txBox="1"/>
            <p:nvPr/>
          </p:nvSpPr>
          <p:spPr>
            <a:xfrm>
              <a:off x="966686" y="24264441"/>
              <a:ext cx="145184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AD7661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rPr>
                <a:t>Table 1. </a:t>
              </a:r>
              <a:r>
                <a:rPr lang="en-US" altLang="ko-KR" sz="2800" dirty="0">
                  <a:solidFill>
                    <a:srgbClr val="2A1E18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rPr>
                <a:t>Model Performance across low-level, high-level, and retrieval metrics.</a:t>
              </a:r>
              <a:endParaRPr lang="ko-KR" altLang="en-US" sz="2800" dirty="0">
                <a:solidFill>
                  <a:srgbClr val="2A1E18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2C3167D3-DAF4-4D51-AF4A-CE09217DA501}"/>
                </a:ext>
              </a:extLst>
            </p:cNvPr>
            <p:cNvSpPr txBox="1"/>
            <p:nvPr/>
          </p:nvSpPr>
          <p:spPr>
            <a:xfrm>
              <a:off x="451399" y="28700126"/>
              <a:ext cx="18489858" cy="3277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14400" lvl="1" indent="-457200">
                <a:spcAft>
                  <a:spcPts val="600"/>
                </a:spcAft>
                <a:buFontTx/>
                <a:buChar char="-"/>
              </a:pPr>
              <a:r>
                <a:rPr lang="en-US" altLang="ko-KR" sz="3200" dirty="0">
                  <a:solidFill>
                    <a:srgbClr val="2A1E18"/>
                  </a:solidFill>
                </a:rPr>
                <a:t>Low-level perceptual fidelity evaluates how well fine details are preserved. </a:t>
              </a:r>
              <a:br>
                <a:rPr lang="en-US" altLang="ko-KR" sz="3200" dirty="0">
                  <a:solidFill>
                    <a:srgbClr val="2A1E18"/>
                  </a:solidFill>
                </a:rPr>
              </a:br>
              <a:r>
                <a:rPr lang="en-US" altLang="ko-KR" sz="3200" dirty="0">
                  <a:solidFill>
                    <a:srgbClr val="2A1E18"/>
                  </a:solidFill>
                </a:rPr>
                <a:t>(</a:t>
              </a:r>
              <a:r>
                <a:rPr lang="en-US" altLang="ko-KR" sz="3200" dirty="0" err="1">
                  <a:solidFill>
                    <a:srgbClr val="2A1E18"/>
                  </a:solidFill>
                </a:rPr>
                <a:t>ConnecToMind</a:t>
              </a:r>
              <a:r>
                <a:rPr lang="en-US" altLang="ko-KR" sz="3200" dirty="0">
                  <a:solidFill>
                    <a:srgbClr val="2A1E18"/>
                  </a:solidFill>
                </a:rPr>
                <a:t> achieves the highest scores overall)</a:t>
              </a:r>
            </a:p>
            <a:p>
              <a:pPr marL="914400" lvl="1" indent="-457200">
                <a:spcAft>
                  <a:spcPts val="600"/>
                </a:spcAft>
                <a:buFontTx/>
                <a:buChar char="-"/>
              </a:pPr>
              <a:r>
                <a:rPr lang="en-US" altLang="ko-KR" sz="3200" dirty="0">
                  <a:solidFill>
                    <a:srgbClr val="2A1E18"/>
                  </a:solidFill>
                </a:rPr>
                <a:t>High-level semantic accuracy measures alignment with semantic content. </a:t>
              </a:r>
              <a:br>
                <a:rPr lang="en-US" altLang="ko-KR" sz="3200" dirty="0">
                  <a:solidFill>
                    <a:srgbClr val="2A1E18"/>
                  </a:solidFill>
                </a:rPr>
              </a:br>
              <a:r>
                <a:rPr lang="en-US" altLang="ko-KR" sz="3200" dirty="0">
                  <a:solidFill>
                    <a:srgbClr val="2A1E18"/>
                  </a:solidFill>
                </a:rPr>
                <a:t>(</a:t>
              </a:r>
              <a:r>
                <a:rPr lang="en-US" altLang="ko-KR" sz="3200" dirty="0" err="1">
                  <a:solidFill>
                    <a:srgbClr val="2A1E18"/>
                  </a:solidFill>
                </a:rPr>
                <a:t>ConnecToMind</a:t>
              </a:r>
              <a:r>
                <a:rPr lang="en-US" altLang="ko-KR" sz="3200" dirty="0">
                  <a:solidFill>
                    <a:srgbClr val="2A1E18"/>
                  </a:solidFill>
                </a:rPr>
                <a:t> achieves the highest scores overall)</a:t>
              </a:r>
            </a:p>
            <a:p>
              <a:pPr marL="914400" lvl="1" indent="-457200">
                <a:spcAft>
                  <a:spcPts val="600"/>
                </a:spcAft>
                <a:buFontTx/>
                <a:buChar char="-"/>
              </a:pPr>
              <a:r>
                <a:rPr lang="en-US" altLang="ko-KR" sz="3200" dirty="0">
                  <a:solidFill>
                    <a:srgbClr val="2A1E18"/>
                  </a:solidFill>
                </a:rPr>
                <a:t>Retrieval score measures how well fMRI embeddings match to corresponding stimuli embeddings. (ConnecToMind achieves performance comparable to MindEye)</a:t>
              </a:r>
              <a:endParaRPr lang="ko-KR" altLang="en-US" sz="3200" dirty="0">
                <a:solidFill>
                  <a:srgbClr val="2A1E18"/>
                </a:solidFill>
              </a:endParaRP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F30C6B24-37B5-4B62-8785-91773CB50A8D}"/>
              </a:ext>
            </a:extLst>
          </p:cNvPr>
          <p:cNvSpPr txBox="1"/>
          <p:nvPr/>
        </p:nvSpPr>
        <p:spPr>
          <a:xfrm>
            <a:off x="365023" y="37471157"/>
            <a:ext cx="169464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Tx/>
              <a:buChar char="-"/>
            </a:pPr>
            <a:r>
              <a:rPr lang="en-US" altLang="ko-KR" sz="3200" dirty="0">
                <a:solidFill>
                  <a:srgbClr val="2A1E18"/>
                </a:solidFill>
              </a:rPr>
              <a:t>ConnecToMind-L : excludes early visual regions</a:t>
            </a:r>
          </a:p>
          <a:p>
            <a:pPr lvl="1"/>
            <a:r>
              <a:rPr lang="en-US" altLang="ko-KR" sz="3200" dirty="0">
                <a:solidFill>
                  <a:srgbClr val="2A1E18"/>
                </a:solidFill>
              </a:rPr>
              <a:t>	(Early visual regions, including V1-V3, primarily encode low-level perceptual details)</a:t>
            </a:r>
          </a:p>
          <a:p>
            <a:pPr marL="914400" lvl="1" indent="-457200">
              <a:buFontTx/>
              <a:buChar char="-"/>
            </a:pPr>
            <a:endParaRPr lang="en-US" altLang="ko-KR" sz="3200" dirty="0">
              <a:solidFill>
                <a:srgbClr val="2A1E18"/>
              </a:solidFill>
            </a:endParaRPr>
          </a:p>
          <a:p>
            <a:pPr marL="914400" lvl="1" indent="-457200">
              <a:buFontTx/>
              <a:buChar char="-"/>
            </a:pPr>
            <a:r>
              <a:rPr lang="en-US" altLang="ko-KR" sz="3200" dirty="0">
                <a:solidFill>
                  <a:srgbClr val="2A1E18"/>
                </a:solidFill>
              </a:rPr>
              <a:t>ConnecToMind-H : excludes higher-order visual regions</a:t>
            </a:r>
          </a:p>
          <a:p>
            <a:pPr lvl="1"/>
            <a:r>
              <a:rPr lang="en-US" altLang="ko-KR" sz="3200" dirty="0">
                <a:solidFill>
                  <a:srgbClr val="2A1E18"/>
                </a:solidFill>
              </a:rPr>
              <a:t>	(Higher-order regions such as Lateral Occipital, Fusiform specialize in semantic processing)</a:t>
            </a:r>
            <a:endParaRPr lang="ko-KR" altLang="en-US" sz="3200" dirty="0">
              <a:solidFill>
                <a:srgbClr val="2A1E18"/>
              </a:solidFill>
            </a:endParaRPr>
          </a:p>
        </p:txBody>
      </p:sp>
      <p:pic>
        <p:nvPicPr>
          <p:cNvPr id="1030" name="Picture 6" descr="생성된 이미지">
            <a:extLst>
              <a:ext uri="{FF2B5EF4-FFF2-40B4-BE49-F238E27FC236}">
                <a16:creationId xmlns:a16="http://schemas.microsoft.com/office/drawing/2014/main" id="{AD44F573-86CB-460B-87FB-4B208AAF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4208" y="1100625"/>
            <a:ext cx="1692000" cy="16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4E00A2-238D-4F32-83C7-CE7156053B5C}"/>
              </a:ext>
            </a:extLst>
          </p:cNvPr>
          <p:cNvGrpSpPr/>
          <p:nvPr/>
        </p:nvGrpSpPr>
        <p:grpSpPr>
          <a:xfrm>
            <a:off x="384478" y="11492512"/>
            <a:ext cx="31389190" cy="8399351"/>
            <a:chOff x="384478" y="11518652"/>
            <a:chExt cx="31389190" cy="8399351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705ACBE-5319-37CC-FF1C-0C9A8B456BDD}"/>
                </a:ext>
              </a:extLst>
            </p:cNvPr>
            <p:cNvSpPr/>
            <p:nvPr/>
          </p:nvSpPr>
          <p:spPr>
            <a:xfrm>
              <a:off x="648484" y="11518652"/>
              <a:ext cx="4229690" cy="1142980"/>
            </a:xfrm>
            <a:prstGeom prst="roundRect">
              <a:avLst>
                <a:gd name="adj" fmla="val 11588"/>
              </a:avLst>
            </a:prstGeom>
            <a:solidFill>
              <a:srgbClr val="5C4033"/>
            </a:solidFill>
            <a:ln>
              <a:solidFill>
                <a:srgbClr val="5C40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Franklin Gothic Heavy" panose="020B0903020102020204" pitchFamily="34" charset="0"/>
                  <a:ea typeface="Noto Sans KR Medium" panose="020B0200000000000000" pitchFamily="50" charset="-127"/>
                </a:rPr>
                <a:t>Method</a:t>
              </a:r>
              <a:endParaRPr lang="ko-KR" altLang="en-US" sz="4400" dirty="0">
                <a:latin typeface="Franklin Gothic Heavy" panose="020B0903020102020204" pitchFamily="34" charset="0"/>
                <a:ea typeface="Noto Sans KR Medium" panose="020B0200000000000000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D142416-F96D-7919-BEEC-FFF39F97F113}"/>
                </a:ext>
              </a:extLst>
            </p:cNvPr>
            <p:cNvCxnSpPr>
              <a:cxnSpLocks/>
            </p:cNvCxnSpPr>
            <p:nvPr/>
          </p:nvCxnSpPr>
          <p:spPr>
            <a:xfrm>
              <a:off x="1173668" y="12635764"/>
              <a:ext cx="30600000" cy="0"/>
            </a:xfrm>
            <a:prstGeom prst="line">
              <a:avLst/>
            </a:prstGeom>
            <a:ln w="63500">
              <a:solidFill>
                <a:srgbClr val="5C40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7AE431-07CA-E2D7-C338-7E872674E1BB}"/>
                </a:ext>
              </a:extLst>
            </p:cNvPr>
            <p:cNvSpPr txBox="1"/>
            <p:nvPr/>
          </p:nvSpPr>
          <p:spPr>
            <a:xfrm>
              <a:off x="17101139" y="13116124"/>
              <a:ext cx="146457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800" dirty="0">
                  <a:solidFill>
                    <a:srgbClr val="AD7661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rPr>
                <a:t>Figure 1. </a:t>
              </a:r>
              <a:r>
                <a:rPr lang="en-US" altLang="ko-KR" sz="2800" dirty="0">
                  <a:solidFill>
                    <a:srgbClr val="2A1E18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rPr>
                <a:t>Overview of ConnecToMind. ConnecToMind is consisted of (a) region-level fMRI embedding module and (b) Connectome-Transformer guided by FC prior.</a:t>
              </a:r>
              <a:endParaRPr lang="ko-KR" altLang="en-US" sz="2800" dirty="0">
                <a:solidFill>
                  <a:srgbClr val="2A1E18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908EE2-AC12-5487-77A0-93591B09B85E}"/>
                </a:ext>
              </a:extLst>
            </p:cNvPr>
            <p:cNvSpPr txBox="1"/>
            <p:nvPr/>
          </p:nvSpPr>
          <p:spPr>
            <a:xfrm>
              <a:off x="726046" y="13047015"/>
              <a:ext cx="15747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AD7661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rPr>
                <a:t>(a) Region-level embedding</a:t>
              </a:r>
              <a:endParaRPr lang="en-US" altLang="ko-KR" sz="3200" baseline="30000" dirty="0">
                <a:latin typeface="Franklin Gothic Medium" panose="020B0603020102020204" pitchFamily="34" charset="0"/>
                <a:ea typeface="Noto Sans KR Medium" panose="020B0200000000000000" pitchFamily="50" charset="-127"/>
              </a:endParaRPr>
            </a:p>
          </p:txBody>
        </p:sp>
        <p:sp>
          <p:nvSpPr>
            <p:cNvPr id="37" name="AutoShape 12" descr="생성된 이미지">
              <a:extLst>
                <a:ext uri="{FF2B5EF4-FFF2-40B4-BE49-F238E27FC236}">
                  <a16:creationId xmlns:a16="http://schemas.microsoft.com/office/drawing/2014/main" id="{7FE21DA2-0DC2-421A-85CE-B79CA91572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46450" y="1887491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19" name="사각형: 둥근 모서리 618">
              <a:extLst>
                <a:ext uri="{FF2B5EF4-FFF2-40B4-BE49-F238E27FC236}">
                  <a16:creationId xmlns:a16="http://schemas.microsoft.com/office/drawing/2014/main" id="{222C0D4A-AFC2-435E-ACC1-393F31E60C73}"/>
                </a:ext>
              </a:extLst>
            </p:cNvPr>
            <p:cNvSpPr/>
            <p:nvPr/>
          </p:nvSpPr>
          <p:spPr>
            <a:xfrm>
              <a:off x="661898" y="12976351"/>
              <a:ext cx="15859535" cy="6941652"/>
            </a:xfrm>
            <a:prstGeom prst="roundRect">
              <a:avLst>
                <a:gd name="adj" fmla="val 0"/>
              </a:avLst>
            </a:prstGeom>
            <a:noFill/>
            <a:ln w="57150">
              <a:solidFill>
                <a:srgbClr val="AD76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4" name="사각형: 둥근 모서리 623">
              <a:extLst>
                <a:ext uri="{FF2B5EF4-FFF2-40B4-BE49-F238E27FC236}">
                  <a16:creationId xmlns:a16="http://schemas.microsoft.com/office/drawing/2014/main" id="{16ADA482-57ED-4174-B969-573FA981265D}"/>
                </a:ext>
              </a:extLst>
            </p:cNvPr>
            <p:cNvSpPr/>
            <p:nvPr/>
          </p:nvSpPr>
          <p:spPr>
            <a:xfrm>
              <a:off x="16836760" y="12973308"/>
              <a:ext cx="14909933" cy="6941652"/>
            </a:xfrm>
            <a:prstGeom prst="roundRect">
              <a:avLst>
                <a:gd name="adj" fmla="val 0"/>
              </a:avLst>
            </a:prstGeom>
            <a:noFill/>
            <a:ln w="57150">
              <a:solidFill>
                <a:srgbClr val="AD76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4C23E00-4B2E-4785-A62C-BD40756A9934}"/>
                </a:ext>
              </a:extLst>
            </p:cNvPr>
            <p:cNvGrpSpPr/>
            <p:nvPr/>
          </p:nvGrpSpPr>
          <p:grpSpPr>
            <a:xfrm>
              <a:off x="16875523" y="14309980"/>
              <a:ext cx="14672361" cy="5455715"/>
              <a:chOff x="16939023" y="15649355"/>
              <a:chExt cx="14672361" cy="5455715"/>
            </a:xfrm>
          </p:grpSpPr>
          <p:sp>
            <p:nvSpPr>
              <p:cNvPr id="426" name="사각형: 둥근 모서리 425">
                <a:extLst>
                  <a:ext uri="{FF2B5EF4-FFF2-40B4-BE49-F238E27FC236}">
                    <a16:creationId xmlns:a16="http://schemas.microsoft.com/office/drawing/2014/main" id="{7F560417-577E-48DB-95C7-EB7A5713CF9C}"/>
                  </a:ext>
                </a:extLst>
              </p:cNvPr>
              <p:cNvSpPr/>
              <p:nvPr/>
            </p:nvSpPr>
            <p:spPr>
              <a:xfrm>
                <a:off x="19446246" y="15848273"/>
                <a:ext cx="7376432" cy="2104422"/>
              </a:xfrm>
              <a:prstGeom prst="roundRect">
                <a:avLst>
                  <a:gd name="adj" fmla="val 7491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7" name="Picture 8" descr="생성된 이미지">
                <a:extLst>
                  <a:ext uri="{FF2B5EF4-FFF2-40B4-BE49-F238E27FC236}">
                    <a16:creationId xmlns:a16="http://schemas.microsoft.com/office/drawing/2014/main" id="{E73B5FD3-9BB9-4F85-A08E-652B9CA98C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8008" b="92383" l="13184" r="8535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33" t="8144" r="14886" b="8208"/>
              <a:stretch/>
            </p:blipFill>
            <p:spPr bwMode="auto">
              <a:xfrm>
                <a:off x="19631854" y="16102617"/>
                <a:ext cx="1273559" cy="1513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8" name="사각형: 둥근 모서리 427">
                <a:extLst>
                  <a:ext uri="{FF2B5EF4-FFF2-40B4-BE49-F238E27FC236}">
                    <a16:creationId xmlns:a16="http://schemas.microsoft.com/office/drawing/2014/main" id="{177ADA07-E797-4D50-AC73-9B3EFE006309}"/>
                  </a:ext>
                </a:extLst>
              </p:cNvPr>
              <p:cNvSpPr/>
              <p:nvPr/>
            </p:nvSpPr>
            <p:spPr>
              <a:xfrm>
                <a:off x="19451255" y="18250360"/>
                <a:ext cx="6658793" cy="1924252"/>
              </a:xfrm>
              <a:prstGeom prst="roundRect">
                <a:avLst>
                  <a:gd name="adj" fmla="val 7491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9" name="Picture 8" descr="생성된 이미지">
                <a:extLst>
                  <a:ext uri="{FF2B5EF4-FFF2-40B4-BE49-F238E27FC236}">
                    <a16:creationId xmlns:a16="http://schemas.microsoft.com/office/drawing/2014/main" id="{B315703C-1919-41A6-B3D8-9C9B91E88A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8008" b="92383" l="13184" r="8535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33" t="8144" r="14886" b="8208"/>
              <a:stretch/>
            </p:blipFill>
            <p:spPr bwMode="auto">
              <a:xfrm>
                <a:off x="19631854" y="18556611"/>
                <a:ext cx="1273559" cy="1513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0" name="그림 429">
                <a:extLst>
                  <a:ext uri="{FF2B5EF4-FFF2-40B4-BE49-F238E27FC236}">
                    <a16:creationId xmlns:a16="http://schemas.microsoft.com/office/drawing/2014/main" id="{8307E389-66EE-4E46-82CD-FC50D7B082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10312" b="95983" l="5611" r="74497">
                            <a14:foregroundMark x1="11809" y1="55456" x2="60804" y2="27338"/>
                            <a14:foregroundMark x1="12186" y1="39748" x2="42085" y2="21223"/>
                            <a14:foregroundMark x1="41457" y1="73801" x2="50293" y2="91547"/>
                            <a14:foregroundMark x1="50838" y1="82674" x2="63107" y2="71343"/>
                            <a14:foregroundMark x1="48744" y1="73201" x2="59548" y2="70564"/>
                            <a14:foregroundMark x1="31742" y1="71343" x2="43258" y2="49880"/>
                            <a14:foregroundMark x1="24916" y1="68465" x2="38275" y2="51139"/>
                          </a14:backgroundRemoval>
                        </a14:imgEffect>
                      </a14:imgLayer>
                    </a14:imgProps>
                  </a:ext>
                </a:extLst>
              </a:blip>
              <a:srcRect l="6473" t="12864" r="24959" b="4389"/>
              <a:stretch/>
            </p:blipFill>
            <p:spPr>
              <a:xfrm>
                <a:off x="19825441" y="16156989"/>
                <a:ext cx="1025530" cy="887639"/>
              </a:xfrm>
              <a:prstGeom prst="rect">
                <a:avLst/>
              </a:prstGeom>
            </p:spPr>
          </p:pic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65F9DB4E-6DFA-4FA4-B73F-435CE3E94851}"/>
                  </a:ext>
                </a:extLst>
              </p:cNvPr>
              <p:cNvSpPr/>
              <p:nvPr/>
            </p:nvSpPr>
            <p:spPr>
              <a:xfrm>
                <a:off x="31180690" y="19674184"/>
                <a:ext cx="241332" cy="241332"/>
              </a:xfrm>
              <a:prstGeom prst="rect">
                <a:avLst/>
              </a:prstGeom>
              <a:solidFill>
                <a:srgbClr val="E6E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CE78F8D2-F337-45B2-A56C-908FD4806F69}"/>
                  </a:ext>
                </a:extLst>
              </p:cNvPr>
              <p:cNvSpPr/>
              <p:nvPr/>
            </p:nvSpPr>
            <p:spPr>
              <a:xfrm>
                <a:off x="30936405" y="19435034"/>
                <a:ext cx="241332" cy="241332"/>
              </a:xfrm>
              <a:prstGeom prst="rect">
                <a:avLst/>
              </a:prstGeom>
              <a:solidFill>
                <a:srgbClr val="E6E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65CA1542-5D61-42A1-8CFF-AD1CDB2507B8}"/>
                  </a:ext>
                </a:extLst>
              </p:cNvPr>
              <p:cNvSpPr/>
              <p:nvPr/>
            </p:nvSpPr>
            <p:spPr>
              <a:xfrm>
                <a:off x="30697397" y="19191832"/>
                <a:ext cx="241332" cy="241332"/>
              </a:xfrm>
              <a:prstGeom prst="rect">
                <a:avLst/>
              </a:prstGeom>
              <a:solidFill>
                <a:srgbClr val="E6E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4DE72B78-232F-4CE6-9889-6D3449B7B95F}"/>
                  </a:ext>
                </a:extLst>
              </p:cNvPr>
              <p:cNvSpPr/>
              <p:nvPr/>
            </p:nvSpPr>
            <p:spPr>
              <a:xfrm>
                <a:off x="30452715" y="18954986"/>
                <a:ext cx="241332" cy="241332"/>
              </a:xfrm>
              <a:prstGeom prst="rect">
                <a:avLst/>
              </a:prstGeom>
              <a:solidFill>
                <a:srgbClr val="E6E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pic>
            <p:nvPicPr>
              <p:cNvPr id="435" name="그림 434">
                <a:extLst>
                  <a:ext uri="{FF2B5EF4-FFF2-40B4-BE49-F238E27FC236}">
                    <a16:creationId xmlns:a16="http://schemas.microsoft.com/office/drawing/2014/main" id="{719DC5DD-E6BA-4B9B-8A2B-114597676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42414" y="19185246"/>
                <a:ext cx="587024" cy="587024"/>
              </a:xfrm>
              <a:prstGeom prst="rect">
                <a:avLst/>
              </a:prstGeom>
            </p:spPr>
          </p:pic>
          <p:pic>
            <p:nvPicPr>
              <p:cNvPr id="436" name="그림 435">
                <a:extLst>
                  <a:ext uri="{FF2B5EF4-FFF2-40B4-BE49-F238E27FC236}">
                    <a16:creationId xmlns:a16="http://schemas.microsoft.com/office/drawing/2014/main" id="{7F3045DD-90DE-4D5E-8BCC-E06533DAB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9385" y="19146970"/>
                <a:ext cx="587024" cy="587024"/>
              </a:xfrm>
              <a:prstGeom prst="rect">
                <a:avLst/>
              </a:prstGeom>
            </p:spPr>
          </p:pic>
          <p:pic>
            <p:nvPicPr>
              <p:cNvPr id="437" name="그림 436">
                <a:extLst>
                  <a:ext uri="{FF2B5EF4-FFF2-40B4-BE49-F238E27FC236}">
                    <a16:creationId xmlns:a16="http://schemas.microsoft.com/office/drawing/2014/main" id="{75EA412C-5303-43FF-AB94-7B6C473F6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67244" y="19108694"/>
                <a:ext cx="587024" cy="587024"/>
              </a:xfrm>
              <a:prstGeom prst="rect">
                <a:avLst/>
              </a:prstGeom>
            </p:spPr>
          </p:pic>
          <p:sp>
            <p:nvSpPr>
              <p:cNvPr id="438" name="사각형: 둥근 모서리 437">
                <a:extLst>
                  <a:ext uri="{FF2B5EF4-FFF2-40B4-BE49-F238E27FC236}">
                    <a16:creationId xmlns:a16="http://schemas.microsoft.com/office/drawing/2014/main" id="{11E7CF75-EB92-4673-A9DF-CE8164E74724}"/>
                  </a:ext>
                </a:extLst>
              </p:cNvPr>
              <p:cNvSpPr/>
              <p:nvPr/>
            </p:nvSpPr>
            <p:spPr>
              <a:xfrm>
                <a:off x="24265262" y="16202007"/>
                <a:ext cx="2468119" cy="1625137"/>
              </a:xfrm>
              <a:prstGeom prst="roundRect">
                <a:avLst>
                  <a:gd name="adj" fmla="val 7479"/>
                </a:avLst>
              </a:prstGeom>
              <a:solidFill>
                <a:schemeClr val="accent4">
                  <a:lumMod val="20000"/>
                  <a:lumOff val="80000"/>
                  <a:alpha val="70000"/>
                </a:schemeClr>
              </a:solidFill>
              <a:ln w="19050" cap="sq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439" name="직선 연결선 438">
                <a:extLst>
                  <a:ext uri="{FF2B5EF4-FFF2-40B4-BE49-F238E27FC236}">
                    <a16:creationId xmlns:a16="http://schemas.microsoft.com/office/drawing/2014/main" id="{F695A675-21C0-460A-8A1A-D2128A6F0A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61185" y="17770547"/>
                <a:ext cx="1418590" cy="799468"/>
              </a:xfrm>
              <a:prstGeom prst="line">
                <a:avLst/>
              </a:prstGeom>
              <a:ln w="19050">
                <a:solidFill>
                  <a:schemeClr val="accent1">
                    <a:alpha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직선 연결선 439">
                <a:extLst>
                  <a:ext uri="{FF2B5EF4-FFF2-40B4-BE49-F238E27FC236}">
                    <a16:creationId xmlns:a16="http://schemas.microsoft.com/office/drawing/2014/main" id="{85F90041-E42A-4B72-8938-16FDC236DA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76650" y="17778272"/>
                <a:ext cx="60712" cy="849064"/>
              </a:xfrm>
              <a:prstGeom prst="line">
                <a:avLst/>
              </a:prstGeom>
              <a:ln w="19050">
                <a:solidFill>
                  <a:schemeClr val="accent1">
                    <a:alpha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1" name="직사각형 440">
                <a:extLst>
                  <a:ext uri="{FF2B5EF4-FFF2-40B4-BE49-F238E27FC236}">
                    <a16:creationId xmlns:a16="http://schemas.microsoft.com/office/drawing/2014/main" id="{0756E64B-29D1-451D-BC40-5EC5D51B771B}"/>
                  </a:ext>
                </a:extLst>
              </p:cNvPr>
              <p:cNvSpPr/>
              <p:nvPr/>
            </p:nvSpPr>
            <p:spPr>
              <a:xfrm rot="16200000">
                <a:off x="26738378" y="18086633"/>
                <a:ext cx="359574" cy="14719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42" name="TextBox 441">
                <a:extLst>
                  <a:ext uri="{FF2B5EF4-FFF2-40B4-BE49-F238E27FC236}">
                    <a16:creationId xmlns:a16="http://schemas.microsoft.com/office/drawing/2014/main" id="{DAEC03F3-C088-4302-94FC-83D54E8F119E}"/>
                  </a:ext>
                </a:extLst>
              </p:cNvPr>
              <p:cNvSpPr txBox="1"/>
              <p:nvPr/>
            </p:nvSpPr>
            <p:spPr>
              <a:xfrm>
                <a:off x="26272753" y="18684087"/>
                <a:ext cx="12908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Linear projection</a:t>
                </a:r>
                <a:endParaRPr lang="ko-KR" altLang="en-US" sz="12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43" name="TextBox 442">
                <a:extLst>
                  <a:ext uri="{FF2B5EF4-FFF2-40B4-BE49-F238E27FC236}">
                    <a16:creationId xmlns:a16="http://schemas.microsoft.com/office/drawing/2014/main" id="{1F06E9D3-A6B4-4963-AA6E-EDE8C40D1B20}"/>
                  </a:ext>
                </a:extLst>
              </p:cNvPr>
              <p:cNvSpPr txBox="1"/>
              <p:nvPr/>
            </p:nvSpPr>
            <p:spPr>
              <a:xfrm rot="5400000">
                <a:off x="25961556" y="16907381"/>
                <a:ext cx="10799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Feed forward</a:t>
                </a:r>
                <a:endParaRPr lang="ko-KR" altLang="en-US" sz="12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44" name="사각형: 둥근 모서리 443">
                <a:extLst>
                  <a:ext uri="{FF2B5EF4-FFF2-40B4-BE49-F238E27FC236}">
                    <a16:creationId xmlns:a16="http://schemas.microsoft.com/office/drawing/2014/main" id="{EEE3A9E4-4FF8-4562-90D3-085A11CEE198}"/>
                  </a:ext>
                </a:extLst>
              </p:cNvPr>
              <p:cNvSpPr/>
              <p:nvPr/>
            </p:nvSpPr>
            <p:spPr>
              <a:xfrm>
                <a:off x="24219364" y="18563251"/>
                <a:ext cx="1817998" cy="1322272"/>
              </a:xfrm>
              <a:prstGeom prst="roundRect">
                <a:avLst>
                  <a:gd name="adj" fmla="val 5404"/>
                </a:avLst>
              </a:prstGeom>
              <a:solidFill>
                <a:srgbClr val="E1E1FF">
                  <a:alpha val="70000"/>
                </a:srgbClr>
              </a:solidFill>
              <a:ln w="19050">
                <a:solidFill>
                  <a:schemeClr val="accent1">
                    <a:alpha val="9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5" name="사각형: 둥근 모서리 444">
                <a:extLst>
                  <a:ext uri="{FF2B5EF4-FFF2-40B4-BE49-F238E27FC236}">
                    <a16:creationId xmlns:a16="http://schemas.microsoft.com/office/drawing/2014/main" id="{EEE1BDF9-5468-463F-A5D6-39D8D6EAC2A4}"/>
                  </a:ext>
                </a:extLst>
              </p:cNvPr>
              <p:cNvSpPr/>
              <p:nvPr/>
            </p:nvSpPr>
            <p:spPr>
              <a:xfrm>
                <a:off x="21329358" y="16202007"/>
                <a:ext cx="2240935" cy="1620301"/>
              </a:xfrm>
              <a:prstGeom prst="roundRect">
                <a:avLst>
                  <a:gd name="adj" fmla="val 7332"/>
                </a:avLst>
              </a:prstGeom>
              <a:solidFill>
                <a:srgbClr val="C8E6C9">
                  <a:alpha val="70000"/>
                </a:srgbClr>
              </a:solidFill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46" name="직선 연결선 445">
                <a:extLst>
                  <a:ext uri="{FF2B5EF4-FFF2-40B4-BE49-F238E27FC236}">
                    <a16:creationId xmlns:a16="http://schemas.microsoft.com/office/drawing/2014/main" id="{90A50BDA-10F8-4B9B-ABC6-F1AB65AB5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65405" y="15885700"/>
                <a:ext cx="842268" cy="813600"/>
              </a:xfrm>
              <a:prstGeom prst="line">
                <a:avLst/>
              </a:prstGeom>
              <a:ln w="19050"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직선 연결선 446">
                <a:extLst>
                  <a:ext uri="{FF2B5EF4-FFF2-40B4-BE49-F238E27FC236}">
                    <a16:creationId xmlns:a16="http://schemas.microsoft.com/office/drawing/2014/main" id="{2313AD8E-2F47-461E-A9D7-CA54DC2EE7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66170" y="16689791"/>
                <a:ext cx="838800" cy="828355"/>
              </a:xfrm>
              <a:prstGeom prst="line">
                <a:avLst/>
              </a:prstGeom>
              <a:ln w="19050"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8" name="직사각형 447">
                <a:extLst>
                  <a:ext uri="{FF2B5EF4-FFF2-40B4-BE49-F238E27FC236}">
                    <a16:creationId xmlns:a16="http://schemas.microsoft.com/office/drawing/2014/main" id="{828D2665-DC85-4D6C-B743-370C844F6358}"/>
                  </a:ext>
                </a:extLst>
              </p:cNvPr>
              <p:cNvSpPr/>
              <p:nvPr/>
            </p:nvSpPr>
            <p:spPr>
              <a:xfrm>
                <a:off x="25756108" y="16277264"/>
                <a:ext cx="293512" cy="1441469"/>
              </a:xfrm>
              <a:prstGeom prst="rect">
                <a:avLst/>
              </a:prstGeom>
              <a:solidFill>
                <a:srgbClr val="E6E6FB">
                  <a:alpha val="60000"/>
                </a:srgbClr>
              </a:solidFill>
              <a:ln w="19050">
                <a:solidFill>
                  <a:srgbClr val="4472C4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49" name="직사각형 448">
                <a:extLst>
                  <a:ext uri="{FF2B5EF4-FFF2-40B4-BE49-F238E27FC236}">
                    <a16:creationId xmlns:a16="http://schemas.microsoft.com/office/drawing/2014/main" id="{B8BEAC81-E62F-493C-AD38-2C31B3A24FFF}"/>
                  </a:ext>
                </a:extLst>
              </p:cNvPr>
              <p:cNvSpPr/>
              <p:nvPr/>
            </p:nvSpPr>
            <p:spPr>
              <a:xfrm>
                <a:off x="25720543" y="16305413"/>
                <a:ext cx="293512" cy="1441469"/>
              </a:xfrm>
              <a:prstGeom prst="rect">
                <a:avLst/>
              </a:prstGeom>
              <a:solidFill>
                <a:srgbClr val="E6E6FB">
                  <a:alpha val="70000"/>
                </a:srgbClr>
              </a:solidFill>
              <a:ln w="19050">
                <a:solidFill>
                  <a:srgbClr val="4472C4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pic>
            <p:nvPicPr>
              <p:cNvPr id="450" name="그림 449">
                <a:extLst>
                  <a:ext uri="{FF2B5EF4-FFF2-40B4-BE49-F238E27FC236}">
                    <a16:creationId xmlns:a16="http://schemas.microsoft.com/office/drawing/2014/main" id="{C745AA4B-DBC3-4886-8850-5F6ACDA839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61331" b="80576" l="82245" r="90578"/>
                        </a14:imgEffect>
                      </a14:imgLayer>
                    </a14:imgProps>
                  </a:ext>
                </a:extLst>
              </a:blip>
              <a:srcRect l="82359" t="61389" r="9288" b="19403"/>
              <a:stretch/>
            </p:blipFill>
            <p:spPr>
              <a:xfrm>
                <a:off x="21600890" y="16227890"/>
                <a:ext cx="261322" cy="419698"/>
              </a:xfrm>
              <a:prstGeom prst="rect">
                <a:avLst/>
              </a:prstGeom>
              <a:noFill/>
            </p:spPr>
          </p:pic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67129496-CEEE-476B-9626-0CB645FCB6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374843" y="16317006"/>
                <a:ext cx="1046946" cy="260899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52" name="직사각형 451">
                <a:extLst>
                  <a:ext uri="{FF2B5EF4-FFF2-40B4-BE49-F238E27FC236}">
                    <a16:creationId xmlns:a16="http://schemas.microsoft.com/office/drawing/2014/main" id="{B3341227-5FC0-4AAE-8B83-72D4D61E27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374843" y="16810830"/>
                <a:ext cx="1053151" cy="260899"/>
              </a:xfrm>
              <a:prstGeom prst="rect">
                <a:avLst/>
              </a:prstGeom>
              <a:no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01E4F7F4-CE08-48C3-B365-643413EF2779}"/>
                  </a:ext>
                </a:extLst>
              </p:cNvPr>
              <p:cNvSpPr txBox="1"/>
              <p:nvPr/>
            </p:nvSpPr>
            <p:spPr>
              <a:xfrm rot="5400000">
                <a:off x="21547383" y="17154513"/>
                <a:ext cx="49006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cs typeface="Arial" panose="020B0604020202020204" pitchFamily="34" charset="0"/>
                  </a:rPr>
                  <a:t>…</a:t>
                </a:r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54" name="직사각형 453">
                <a:extLst>
                  <a:ext uri="{FF2B5EF4-FFF2-40B4-BE49-F238E27FC236}">
                    <a16:creationId xmlns:a16="http://schemas.microsoft.com/office/drawing/2014/main" id="{845B60EB-8DA2-4F2A-96E6-8FC789CAA034}"/>
                  </a:ext>
                </a:extLst>
              </p:cNvPr>
              <p:cNvSpPr/>
              <p:nvPr/>
            </p:nvSpPr>
            <p:spPr>
              <a:xfrm>
                <a:off x="27111921" y="16303461"/>
                <a:ext cx="326762" cy="1441469"/>
              </a:xfrm>
              <a:prstGeom prst="rect">
                <a:avLst/>
              </a:prstGeom>
              <a:solidFill>
                <a:srgbClr val="DAE3F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455" name="직선 화살표 연결선 454">
                <a:extLst>
                  <a:ext uri="{FF2B5EF4-FFF2-40B4-BE49-F238E27FC236}">
                    <a16:creationId xmlns:a16="http://schemas.microsoft.com/office/drawing/2014/main" id="{E5ECCD8B-C3EC-48FE-9FCB-49E15E427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47000" y="17162722"/>
                <a:ext cx="456574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직사각형 455">
                <a:extLst>
                  <a:ext uri="{FF2B5EF4-FFF2-40B4-BE49-F238E27FC236}">
                    <a16:creationId xmlns:a16="http://schemas.microsoft.com/office/drawing/2014/main" id="{0318883F-6377-4D97-9E07-37809AA7DB79}"/>
                  </a:ext>
                </a:extLst>
              </p:cNvPr>
              <p:cNvSpPr/>
              <p:nvPr/>
            </p:nvSpPr>
            <p:spPr>
              <a:xfrm>
                <a:off x="27771344" y="16309531"/>
                <a:ext cx="326124" cy="1441469"/>
              </a:xfrm>
              <a:prstGeom prst="rect">
                <a:avLst/>
              </a:prstGeom>
              <a:solidFill>
                <a:srgbClr val="FFDCE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457" name="직선 화살표 연결선 456">
                <a:extLst>
                  <a:ext uri="{FF2B5EF4-FFF2-40B4-BE49-F238E27FC236}">
                    <a16:creationId xmlns:a16="http://schemas.microsoft.com/office/drawing/2014/main" id="{F2609643-756F-4D1D-9A0D-FB9C0DEEF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41915" y="17166063"/>
                <a:ext cx="326124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사다리꼴 457">
                <a:extLst>
                  <a:ext uri="{FF2B5EF4-FFF2-40B4-BE49-F238E27FC236}">
                    <a16:creationId xmlns:a16="http://schemas.microsoft.com/office/drawing/2014/main" id="{FCE4A2C5-344B-44C0-B47D-857199A2C5EF}"/>
                  </a:ext>
                </a:extLst>
              </p:cNvPr>
              <p:cNvSpPr/>
              <p:nvPr/>
            </p:nvSpPr>
            <p:spPr>
              <a:xfrm rot="10800000">
                <a:off x="17205490" y="18324298"/>
                <a:ext cx="1647496" cy="1301785"/>
              </a:xfrm>
              <a:prstGeom prst="trapezoid">
                <a:avLst/>
              </a:prstGeom>
              <a:solidFill>
                <a:srgbClr val="DAE3F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9994E5EA-CA4C-4900-867D-2AA238E760AC}"/>
                  </a:ext>
                </a:extLst>
              </p:cNvPr>
              <p:cNvSpPr/>
              <p:nvPr/>
            </p:nvSpPr>
            <p:spPr>
              <a:xfrm rot="16200000">
                <a:off x="17821938" y="19802802"/>
                <a:ext cx="406045" cy="1647496"/>
              </a:xfrm>
              <a:prstGeom prst="rect">
                <a:avLst/>
              </a:prstGeom>
              <a:solidFill>
                <a:srgbClr val="FFDCE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460" name="직선 화살표 연결선 459">
                <a:extLst>
                  <a:ext uri="{FF2B5EF4-FFF2-40B4-BE49-F238E27FC236}">
                    <a16:creationId xmlns:a16="http://schemas.microsoft.com/office/drawing/2014/main" id="{87F35186-52A7-48D1-893C-FE07C62B4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93966" y="17164352"/>
                <a:ext cx="326124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사다리꼴 460">
                <a:extLst>
                  <a:ext uri="{FF2B5EF4-FFF2-40B4-BE49-F238E27FC236}">
                    <a16:creationId xmlns:a16="http://schemas.microsoft.com/office/drawing/2014/main" id="{22D66898-51A4-4800-B3F8-58CB9F3C6162}"/>
                  </a:ext>
                </a:extLst>
              </p:cNvPr>
              <p:cNvSpPr/>
              <p:nvPr/>
            </p:nvSpPr>
            <p:spPr>
              <a:xfrm rot="16200000" flipH="1">
                <a:off x="28182342" y="16421717"/>
                <a:ext cx="1676795" cy="1187281"/>
              </a:xfrm>
              <a:prstGeom prst="trapezoid">
                <a:avLst/>
              </a:prstGeom>
              <a:solidFill>
                <a:srgbClr val="DAE3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462" name="직선 화살표 연결선 461">
                <a:extLst>
                  <a:ext uri="{FF2B5EF4-FFF2-40B4-BE49-F238E27FC236}">
                    <a16:creationId xmlns:a16="http://schemas.microsoft.com/office/drawing/2014/main" id="{1FF6835A-16EE-4170-9132-65F2A657D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29238" y="17525076"/>
                <a:ext cx="0" cy="7992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직선 화살표 연결선 462">
                <a:extLst>
                  <a:ext uri="{FF2B5EF4-FFF2-40B4-BE49-F238E27FC236}">
                    <a16:creationId xmlns:a16="http://schemas.microsoft.com/office/drawing/2014/main" id="{7573E967-14E5-45F6-A7C8-A8216487E1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8981" y="17162787"/>
                <a:ext cx="326124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4" name="그림 463">
                <a:extLst>
                  <a:ext uri="{FF2B5EF4-FFF2-40B4-BE49-F238E27FC236}">
                    <a16:creationId xmlns:a16="http://schemas.microsoft.com/office/drawing/2014/main" id="{E9EAAA98-BAD3-4949-B68A-4D97BC16A5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83" t="10509" r="1993" b="4262"/>
              <a:stretch/>
            </p:blipFill>
            <p:spPr>
              <a:xfrm>
                <a:off x="29935105" y="16176955"/>
                <a:ext cx="1676279" cy="1676278"/>
              </a:xfrm>
              <a:prstGeom prst="rect">
                <a:avLst/>
              </a:prstGeom>
            </p:spPr>
          </p:pic>
          <p:cxnSp>
            <p:nvCxnSpPr>
              <p:cNvPr id="465" name="직선 화살표 연결선 464">
                <a:extLst>
                  <a:ext uri="{FF2B5EF4-FFF2-40B4-BE49-F238E27FC236}">
                    <a16:creationId xmlns:a16="http://schemas.microsoft.com/office/drawing/2014/main" id="{2480FF87-0693-45CD-B198-78B735B46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24958" y="19629421"/>
                <a:ext cx="0" cy="792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6" name="그림 465">
                <a:extLst>
                  <a:ext uri="{FF2B5EF4-FFF2-40B4-BE49-F238E27FC236}">
                    <a16:creationId xmlns:a16="http://schemas.microsoft.com/office/drawing/2014/main" id="{AE7F6F50-2641-41B0-BF79-B3F50F860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3" t="10509" r="53055" b="3424"/>
              <a:stretch/>
            </p:blipFill>
            <p:spPr>
              <a:xfrm>
                <a:off x="17222332" y="15875837"/>
                <a:ext cx="1650189" cy="1650188"/>
              </a:xfrm>
              <a:prstGeom prst="rect">
                <a:avLst/>
              </a:prstGeom>
            </p:spPr>
          </p:pic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230E2E46-7310-4B7F-8108-FF35F0CCE44F}"/>
                  </a:ext>
                </a:extLst>
              </p:cNvPr>
              <p:cNvSpPr txBox="1"/>
              <p:nvPr/>
            </p:nvSpPr>
            <p:spPr>
              <a:xfrm>
                <a:off x="30096735" y="15848273"/>
                <a:ext cx="13590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cs typeface="Arial" panose="020B0604020202020204" pitchFamily="34" charset="0"/>
                  </a:rPr>
                  <a:t>Reconstruction</a:t>
                </a:r>
                <a:endParaRPr lang="ko-KR" altLang="en-US" sz="14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4BFCA677-AF98-401A-A51E-C4A7201660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400663" y="16303017"/>
                <a:ext cx="293512" cy="293512"/>
              </a:xfrm>
              <a:prstGeom prst="rect">
                <a:avLst/>
              </a:prstGeom>
              <a:solidFill>
                <a:srgbClr val="9E4DC6">
                  <a:alpha val="7000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0FE94D5F-AC73-48BF-9720-A3200BDD57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400230" y="16595695"/>
                <a:ext cx="293512" cy="293512"/>
              </a:xfrm>
              <a:prstGeom prst="rect">
                <a:avLst/>
              </a:prstGeom>
              <a:solidFill>
                <a:srgbClr val="385723">
                  <a:alpha val="7000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64317AB1-95D3-4038-B9CF-77C0A6C223AC}"/>
                  </a:ext>
                </a:extLst>
              </p:cNvPr>
              <p:cNvSpPr txBox="1"/>
              <p:nvPr/>
            </p:nvSpPr>
            <p:spPr>
              <a:xfrm rot="5400000">
                <a:off x="24475557" y="17040710"/>
                <a:ext cx="236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cs typeface="Arial" panose="020B0604020202020204" pitchFamily="34" charset="0"/>
                  </a:rPr>
                  <a:t>…</a:t>
                </a:r>
                <a:endParaRPr lang="ko-KR" altLang="en-US" sz="11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471" name="직선 화살표 연결선 470">
                <a:extLst>
                  <a:ext uri="{FF2B5EF4-FFF2-40B4-BE49-F238E27FC236}">
                    <a16:creationId xmlns:a16="http://schemas.microsoft.com/office/drawing/2014/main" id="{D095355B-C224-4E7E-BC91-E9DCBA6C7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97027" y="17163593"/>
                <a:ext cx="326124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2" name="그래픽 471" descr="배지 팔로우 윤곽선">
                <a:extLst>
                  <a:ext uri="{FF2B5EF4-FFF2-40B4-BE49-F238E27FC236}">
                    <a16:creationId xmlns:a16="http://schemas.microsoft.com/office/drawing/2014/main" id="{B8ED8AEE-7393-4570-AA6F-30CDA7384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8201" t="8427" r="8421" b="7824"/>
              <a:stretch>
                <a:fillRect/>
              </a:stretch>
            </p:blipFill>
            <p:spPr>
              <a:xfrm>
                <a:off x="25015118" y="17062477"/>
                <a:ext cx="211039" cy="211981"/>
              </a:xfrm>
              <a:prstGeom prst="rect">
                <a:avLst/>
              </a:prstGeom>
            </p:spPr>
          </p:pic>
          <p:cxnSp>
            <p:nvCxnSpPr>
              <p:cNvPr id="473" name="직선 화살표 연결선 472">
                <a:extLst>
                  <a:ext uri="{FF2B5EF4-FFF2-40B4-BE49-F238E27FC236}">
                    <a16:creationId xmlns:a16="http://schemas.microsoft.com/office/drawing/2014/main" id="{14A37BAF-5988-413D-BDC1-D0F4CA66CF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4949875" y="16907165"/>
                <a:ext cx="326124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직선 화살표 연결선 473">
                <a:extLst>
                  <a:ext uri="{FF2B5EF4-FFF2-40B4-BE49-F238E27FC236}">
                    <a16:creationId xmlns:a16="http://schemas.microsoft.com/office/drawing/2014/main" id="{8FF5E93A-621D-41A5-93AA-723DDA156B4E}"/>
                  </a:ext>
                </a:extLst>
              </p:cNvPr>
              <p:cNvCxnSpPr/>
              <p:nvPr/>
            </p:nvCxnSpPr>
            <p:spPr>
              <a:xfrm>
                <a:off x="25221317" y="17162615"/>
                <a:ext cx="456574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56ECC177-2FD1-43C5-A7D4-FC2A7B4B0618}"/>
                  </a:ext>
                </a:extLst>
              </p:cNvPr>
              <p:cNvSpPr/>
              <p:nvPr/>
            </p:nvSpPr>
            <p:spPr>
              <a:xfrm>
                <a:off x="25682900" y="16335616"/>
                <a:ext cx="293512" cy="1441469"/>
              </a:xfrm>
              <a:prstGeom prst="rect">
                <a:avLst/>
              </a:prstGeom>
              <a:solidFill>
                <a:srgbClr val="E6E6FB">
                  <a:alpha val="80000"/>
                </a:srgbClr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FDAAF16C-93C1-4860-A482-A057DA1BBFB2}"/>
                  </a:ext>
                </a:extLst>
              </p:cNvPr>
              <p:cNvSpPr txBox="1"/>
              <p:nvPr/>
            </p:nvSpPr>
            <p:spPr>
              <a:xfrm>
                <a:off x="17558093" y="18691635"/>
                <a:ext cx="942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CLIP</a:t>
                </a:r>
                <a:br>
                  <a:rPr lang="en-US" altLang="ko-KR" sz="1200" dirty="0">
                    <a:cs typeface="Arial" panose="020B0604020202020204" pitchFamily="34" charset="0"/>
                  </a:rPr>
                </a:br>
                <a:r>
                  <a:rPr lang="en-US" altLang="ko-KR" sz="1200" dirty="0">
                    <a:cs typeface="Arial" panose="020B0604020202020204" pitchFamily="34" charset="0"/>
                  </a:rPr>
                  <a:t> ViT- L/14</a:t>
                </a:r>
                <a:endParaRPr lang="ko-KR" altLang="en-US" sz="12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152F65C0-9289-4967-9785-E486804B5B75}"/>
                  </a:ext>
                </a:extLst>
              </p:cNvPr>
              <p:cNvSpPr txBox="1"/>
              <p:nvPr/>
            </p:nvSpPr>
            <p:spPr>
              <a:xfrm>
                <a:off x="17171134" y="20828071"/>
                <a:ext cx="17220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CLIP image embedding</a:t>
                </a:r>
                <a:endParaRPr lang="ko-KR" altLang="en-US" sz="1200" dirty="0"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8" name="TextBox 477">
                    <a:extLst>
                      <a:ext uri="{FF2B5EF4-FFF2-40B4-BE49-F238E27FC236}">
                        <a16:creationId xmlns:a16="http://schemas.microsoft.com/office/drawing/2014/main" id="{7E2C216F-1F33-4755-B378-22E0774B405A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1212" y="20489279"/>
                    <a:ext cx="1650187" cy="276999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cs typeface="Arial" panose="020B0604020202020204" pitchFamily="34" charset="0"/>
                      </a:rPr>
                      <a:t>B</a:t>
                    </a:r>
                    <a:r>
                      <a:rPr lang="en-US" altLang="ko-KR" sz="1200" dirty="0"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</m:oMath>
                    </a14:m>
                    <a:r>
                      <a:rPr lang="en-US" altLang="ko-KR" sz="1200" dirty="0">
                        <a:cs typeface="Arial" panose="020B0604020202020204" pitchFamily="34" charset="0"/>
                      </a:rPr>
                      <a:t>257 </a:t>
                    </a:r>
                    <a14:m>
                      <m:oMath xmlns:m="http://schemas.openxmlformats.org/officeDocument/2006/math">
                        <m: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ko-KR" altLang="en-US" sz="1200" dirty="0"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1200" dirty="0">
                        <a:cs typeface="Arial" panose="020B0604020202020204" pitchFamily="34" charset="0"/>
                      </a:rPr>
                      <a:t>768</a:t>
                    </a:r>
                    <a:endParaRPr lang="ko-KR" altLang="en-US" sz="1200" dirty="0"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78" name="TextBox 477">
                    <a:extLst>
                      <a:ext uri="{FF2B5EF4-FFF2-40B4-BE49-F238E27FC236}">
                        <a16:creationId xmlns:a16="http://schemas.microsoft.com/office/drawing/2014/main" id="{7E2C216F-1F33-4755-B378-22E0774B4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01212" y="20489279"/>
                    <a:ext cx="1650187" cy="276999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t="-2174" b="-15217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9" name="직선 화살표 연결선 478">
                <a:extLst>
                  <a:ext uri="{FF2B5EF4-FFF2-40B4-BE49-F238E27FC236}">
                    <a16:creationId xmlns:a16="http://schemas.microsoft.com/office/drawing/2014/main" id="{27097236-5002-41C1-87A4-551E8DFA5E10}"/>
                  </a:ext>
                </a:extLst>
              </p:cNvPr>
              <p:cNvCxnSpPr/>
              <p:nvPr/>
            </p:nvCxnSpPr>
            <p:spPr>
              <a:xfrm>
                <a:off x="21898229" y="16437550"/>
                <a:ext cx="469619" cy="0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직선 화살표 연결선 479">
                <a:extLst>
                  <a:ext uri="{FF2B5EF4-FFF2-40B4-BE49-F238E27FC236}">
                    <a16:creationId xmlns:a16="http://schemas.microsoft.com/office/drawing/2014/main" id="{A3E79D2A-A2B8-4695-8054-47306A41D439}"/>
                  </a:ext>
                </a:extLst>
              </p:cNvPr>
              <p:cNvCxnSpPr/>
              <p:nvPr/>
            </p:nvCxnSpPr>
            <p:spPr>
              <a:xfrm>
                <a:off x="21896725" y="16937431"/>
                <a:ext cx="469619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연결선: 구부러짐 480">
                <a:extLst>
                  <a:ext uri="{FF2B5EF4-FFF2-40B4-BE49-F238E27FC236}">
                    <a16:creationId xmlns:a16="http://schemas.microsoft.com/office/drawing/2014/main" id="{F1B15491-1D66-4F92-8D93-F7604336FACA}"/>
                  </a:ext>
                </a:extLst>
              </p:cNvPr>
              <p:cNvCxnSpPr>
                <a:cxnSpLocks/>
                <a:stCxn id="451" idx="3"/>
                <a:endCxn id="468" idx="1"/>
              </p:cNvCxnSpPr>
              <p:nvPr/>
            </p:nvCxnSpPr>
            <p:spPr>
              <a:xfrm>
                <a:off x="23421789" y="16447455"/>
                <a:ext cx="978875" cy="2317"/>
              </a:xfrm>
              <a:prstGeom prst="curvedConnector3">
                <a:avLst/>
              </a:prstGeom>
              <a:ln w="19050">
                <a:solidFill>
                  <a:srgbClr val="7030A0"/>
                </a:solidFill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연결선: 구부러짐 481">
                <a:extLst>
                  <a:ext uri="{FF2B5EF4-FFF2-40B4-BE49-F238E27FC236}">
                    <a16:creationId xmlns:a16="http://schemas.microsoft.com/office/drawing/2014/main" id="{63695774-293A-442B-8EA4-CD3D58C44DDF}"/>
                  </a:ext>
                </a:extLst>
              </p:cNvPr>
              <p:cNvCxnSpPr>
                <a:cxnSpLocks/>
                <a:stCxn id="452" idx="3"/>
                <a:endCxn id="469" idx="1"/>
              </p:cNvCxnSpPr>
              <p:nvPr/>
            </p:nvCxnSpPr>
            <p:spPr>
              <a:xfrm flipV="1">
                <a:off x="23427994" y="16742451"/>
                <a:ext cx="972236" cy="198829"/>
              </a:xfrm>
              <a:prstGeom prst="curvedConnector3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연결선: 구부러짐 483">
                <a:extLst>
                  <a:ext uri="{FF2B5EF4-FFF2-40B4-BE49-F238E27FC236}">
                    <a16:creationId xmlns:a16="http://schemas.microsoft.com/office/drawing/2014/main" id="{0A9637C5-F76E-4F5B-BA2E-8864F4EB8F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47845" y="17165115"/>
                <a:ext cx="228287" cy="223826"/>
              </a:xfrm>
              <a:prstGeom prst="curvedConnector3">
                <a:avLst>
                  <a:gd name="adj1" fmla="val 37"/>
                </a:avLst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5" name="그림 484">
                <a:extLst>
                  <a:ext uri="{FF2B5EF4-FFF2-40B4-BE49-F238E27FC236}">
                    <a16:creationId xmlns:a16="http://schemas.microsoft.com/office/drawing/2014/main" id="{E5A9AEDA-FCFF-4B18-957B-06053D5F69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31715" b="46103" l="87605" r="93132"/>
                        </a14:imgEffect>
                      </a14:imgLayer>
                    </a14:imgProps>
                  </a:ext>
                </a:extLst>
              </a:blip>
              <a:srcRect l="87575" t="31880" r="6793" b="53864"/>
              <a:stretch/>
            </p:blipFill>
            <p:spPr>
              <a:xfrm>
                <a:off x="21633427" y="16768367"/>
                <a:ext cx="187619" cy="331710"/>
              </a:xfrm>
              <a:prstGeom prst="rect">
                <a:avLst/>
              </a:prstGeom>
            </p:spPr>
          </p:pic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E69B8504-FBD7-48BA-8563-CED78B09527F}"/>
                  </a:ext>
                </a:extLst>
              </p:cNvPr>
              <p:cNvSpPr/>
              <p:nvPr/>
            </p:nvSpPr>
            <p:spPr>
              <a:xfrm>
                <a:off x="26354799" y="16304892"/>
                <a:ext cx="293512" cy="144146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7D1DC5CF-016D-4874-98C5-700ADC0C65A8}"/>
                  </a:ext>
                </a:extLst>
              </p:cNvPr>
              <p:cNvSpPr txBox="1"/>
              <p:nvPr/>
            </p:nvSpPr>
            <p:spPr>
              <a:xfrm>
                <a:off x="24588647" y="16221735"/>
                <a:ext cx="10555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000" dirty="0">
                    <a:cs typeface="Arial" panose="020B0604020202020204" pitchFamily="34" charset="0"/>
                  </a:rPr>
                  <a:t>Positional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1000" dirty="0">
                    <a:cs typeface="Arial" panose="020B0604020202020204" pitchFamily="34" charset="0"/>
                  </a:rPr>
                  <a:t>Embedding</a:t>
                </a:r>
                <a:endParaRPr lang="ko-KR" altLang="en-US" sz="10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2762A18-97CA-4CB9-AE1B-E5EB4B6BF2FB}"/>
                  </a:ext>
                </a:extLst>
              </p:cNvPr>
              <p:cNvSpPr txBox="1"/>
              <p:nvPr/>
            </p:nvSpPr>
            <p:spPr>
              <a:xfrm rot="5400000">
                <a:off x="26691312" y="16885696"/>
                <a:ext cx="11679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Diffusion prior</a:t>
                </a:r>
                <a:endParaRPr lang="ko-KR" altLang="en-US" sz="1200" dirty="0"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39D4E88C-DDD7-460C-AD17-014A1A47FCF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7342532" y="16891766"/>
                    <a:ext cx="118374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cs typeface="Arial" panose="020B0604020202020204" pitchFamily="34" charset="0"/>
                      </a:rPr>
                      <a:t>B</a:t>
                    </a:r>
                    <a:r>
                      <a:rPr lang="en-US" altLang="ko-KR" sz="1200" dirty="0"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</m:oMath>
                    </a14:m>
                    <a:r>
                      <a:rPr lang="en-US" altLang="ko-KR" sz="1200" dirty="0">
                        <a:cs typeface="Arial" panose="020B0604020202020204" pitchFamily="34" charset="0"/>
                      </a:rPr>
                      <a:t>257 </a:t>
                    </a:r>
                    <a14:m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ko-KR" altLang="en-US" sz="1200" dirty="0"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1200" dirty="0">
                        <a:cs typeface="Arial" panose="020B0604020202020204" pitchFamily="34" charset="0"/>
                      </a:rPr>
                      <a:t>768</a:t>
                    </a:r>
                    <a:endParaRPr lang="ko-KR" altLang="en-US" sz="1200" dirty="0"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39D4E88C-DDD7-460C-AD17-014A1A47FC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7342532" y="16891766"/>
                    <a:ext cx="1183749" cy="276999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l="-13043" r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689778FF-5ACD-45F0-81D0-7F86EF5D4F21}"/>
                  </a:ext>
                </a:extLst>
              </p:cNvPr>
              <p:cNvSpPr txBox="1"/>
              <p:nvPr/>
            </p:nvSpPr>
            <p:spPr>
              <a:xfrm>
                <a:off x="27456073" y="15781819"/>
                <a:ext cx="97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CLIP fMRI</a:t>
                </a:r>
                <a:br>
                  <a:rPr lang="en-US" altLang="ko-KR" sz="1200" dirty="0">
                    <a:cs typeface="Arial" panose="020B0604020202020204" pitchFamily="34" charset="0"/>
                  </a:rPr>
                </a:br>
                <a:r>
                  <a:rPr lang="en-US" altLang="ko-KR" sz="1200" dirty="0">
                    <a:cs typeface="Arial" panose="020B0604020202020204" pitchFamily="34" charset="0"/>
                  </a:rPr>
                  <a:t>embedding</a:t>
                </a:r>
                <a:endParaRPr lang="ko-KR" altLang="en-US" sz="12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D18F1BAE-BE6A-4E43-89C8-EEF8754C8ECF}"/>
                  </a:ext>
                </a:extLst>
              </p:cNvPr>
              <p:cNvSpPr txBox="1"/>
              <p:nvPr/>
            </p:nvSpPr>
            <p:spPr>
              <a:xfrm rot="5400000">
                <a:off x="28659229" y="16790409"/>
                <a:ext cx="810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Versatile</a:t>
                </a:r>
              </a:p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Diffusion</a:t>
                </a:r>
                <a:endParaRPr lang="ko-KR" altLang="en-US" sz="900" dirty="0">
                  <a:cs typeface="Arial" panose="020B0604020202020204" pitchFamily="34" charset="0"/>
                </a:endParaRPr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A3676AAD-57E2-4314-A722-AFC44518A875}"/>
                  </a:ext>
                </a:extLst>
              </p:cNvPr>
              <p:cNvSpPr/>
              <p:nvPr/>
            </p:nvSpPr>
            <p:spPr>
              <a:xfrm>
                <a:off x="24344193" y="19083273"/>
                <a:ext cx="228287" cy="5217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F02332D9-C702-46E5-96AA-3C337C903653}"/>
                  </a:ext>
                </a:extLst>
              </p:cNvPr>
              <p:cNvSpPr/>
              <p:nvPr/>
            </p:nvSpPr>
            <p:spPr>
              <a:xfrm>
                <a:off x="24344193" y="18731903"/>
                <a:ext cx="228287" cy="2282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cxnSp>
            <p:nvCxnSpPr>
              <p:cNvPr id="494" name="직선 화살표 연결선 493">
                <a:extLst>
                  <a:ext uri="{FF2B5EF4-FFF2-40B4-BE49-F238E27FC236}">
                    <a16:creationId xmlns:a16="http://schemas.microsoft.com/office/drawing/2014/main" id="{338779D4-64F4-44ED-93F0-502D037DF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72859" y="19342346"/>
                <a:ext cx="195675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5" name="그래픽 494" descr="배지 팔로우 윤곽선">
                <a:extLst>
                  <a:ext uri="{FF2B5EF4-FFF2-40B4-BE49-F238E27FC236}">
                    <a16:creationId xmlns:a16="http://schemas.microsoft.com/office/drawing/2014/main" id="{3F9834B2-88DA-4DFA-A1DD-1BF1FD5D9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8201" t="8427" r="8421" b="7824"/>
              <a:stretch>
                <a:fillRect/>
              </a:stretch>
            </p:blipFill>
            <p:spPr>
              <a:xfrm>
                <a:off x="24758576" y="19239149"/>
                <a:ext cx="211039" cy="211981"/>
              </a:xfrm>
              <a:prstGeom prst="rect">
                <a:avLst/>
              </a:prstGeom>
            </p:spPr>
          </p:pic>
          <p:cxnSp>
            <p:nvCxnSpPr>
              <p:cNvPr id="496" name="직선 화살표 연결선 495">
                <a:extLst>
                  <a:ext uri="{FF2B5EF4-FFF2-40B4-BE49-F238E27FC236}">
                    <a16:creationId xmlns:a16="http://schemas.microsoft.com/office/drawing/2014/main" id="{F724FDEA-211B-4D2A-BFCA-C07BA90EE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60744" y="19341373"/>
                <a:ext cx="195675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961A4E68-3510-4EEF-8958-961809E63198}"/>
                  </a:ext>
                </a:extLst>
              </p:cNvPr>
              <p:cNvSpPr/>
              <p:nvPr/>
            </p:nvSpPr>
            <p:spPr>
              <a:xfrm>
                <a:off x="25157420" y="19086142"/>
                <a:ext cx="228287" cy="5217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cxnSp>
            <p:nvCxnSpPr>
              <p:cNvPr id="498" name="직선 화살표 연결선 497">
                <a:extLst>
                  <a:ext uri="{FF2B5EF4-FFF2-40B4-BE49-F238E27FC236}">
                    <a16:creationId xmlns:a16="http://schemas.microsoft.com/office/drawing/2014/main" id="{B7D825CF-802C-4849-8196-199D65A7A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5091" y="19342742"/>
                <a:ext cx="195675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9" name="그래픽 498" descr="배지 팔로우 윤곽선">
                <a:extLst>
                  <a:ext uri="{FF2B5EF4-FFF2-40B4-BE49-F238E27FC236}">
                    <a16:creationId xmlns:a16="http://schemas.microsoft.com/office/drawing/2014/main" id="{FB4BDCE1-C51F-4DDA-B732-80BEDBCBE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8201" t="8427" r="8421" b="7824"/>
              <a:stretch>
                <a:fillRect/>
              </a:stretch>
            </p:blipFill>
            <p:spPr>
              <a:xfrm rot="2709741">
                <a:off x="25574136" y="19241405"/>
                <a:ext cx="211039" cy="211981"/>
              </a:xfrm>
              <a:prstGeom prst="rect">
                <a:avLst/>
              </a:prstGeom>
            </p:spPr>
          </p:pic>
          <p:cxnSp>
            <p:nvCxnSpPr>
              <p:cNvPr id="500" name="직선 연결선 499">
                <a:extLst>
                  <a:ext uri="{FF2B5EF4-FFF2-40B4-BE49-F238E27FC236}">
                    <a16:creationId xmlns:a16="http://schemas.microsoft.com/office/drawing/2014/main" id="{8C1E541F-B40F-46A7-B081-DF8893A2B676}"/>
                  </a:ext>
                </a:extLst>
              </p:cNvPr>
              <p:cNvCxnSpPr>
                <a:stCxn id="493" idx="3"/>
              </p:cNvCxnSpPr>
              <p:nvPr/>
            </p:nvCxnSpPr>
            <p:spPr>
              <a:xfrm>
                <a:off x="24572480" y="18846046"/>
                <a:ext cx="110882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직선 화살표 연결선 500">
                <a:extLst>
                  <a:ext uri="{FF2B5EF4-FFF2-40B4-BE49-F238E27FC236}">
                    <a16:creationId xmlns:a16="http://schemas.microsoft.com/office/drawing/2014/main" id="{AFD62B24-2F75-4337-BBDA-E189185A2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4149" y="18838069"/>
                <a:ext cx="0" cy="4109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직선 화살표 연결선 501">
                <a:extLst>
                  <a:ext uri="{FF2B5EF4-FFF2-40B4-BE49-F238E27FC236}">
                    <a16:creationId xmlns:a16="http://schemas.microsoft.com/office/drawing/2014/main" id="{AD226725-8276-4840-AB8F-0E552B52A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78116" y="19341373"/>
                <a:ext cx="195675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직선 화살표 연결선 502">
                <a:extLst>
                  <a:ext uri="{FF2B5EF4-FFF2-40B4-BE49-F238E27FC236}">
                    <a16:creationId xmlns:a16="http://schemas.microsoft.com/office/drawing/2014/main" id="{FB886523-D4C5-4923-A49D-8CD555CFD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19785" y="17163528"/>
                <a:ext cx="326124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연결선: 꺾임 503">
                <a:extLst>
                  <a:ext uri="{FF2B5EF4-FFF2-40B4-BE49-F238E27FC236}">
                    <a16:creationId xmlns:a16="http://schemas.microsoft.com/office/drawing/2014/main" id="{8CE51778-FDCD-40CC-8D2A-FBF9110655CA}"/>
                  </a:ext>
                </a:extLst>
              </p:cNvPr>
              <p:cNvCxnSpPr>
                <a:cxnSpLocks/>
                <a:endCxn id="515" idx="1"/>
              </p:cNvCxnSpPr>
              <p:nvPr/>
            </p:nvCxnSpPr>
            <p:spPr>
              <a:xfrm flipV="1">
                <a:off x="18850797" y="19658400"/>
                <a:ext cx="8057553" cy="879079"/>
              </a:xfrm>
              <a:prstGeom prst="bentConnector2">
                <a:avLst/>
              </a:prstGeom>
              <a:ln w="19050">
                <a:prstDash val="dash"/>
                <a:headEnd type="stealth" w="med" len="sm"/>
                <a:tailEnd type="stealth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5" name="연결선: 꺾임 504">
                <a:extLst>
                  <a:ext uri="{FF2B5EF4-FFF2-40B4-BE49-F238E27FC236}">
                    <a16:creationId xmlns:a16="http://schemas.microsoft.com/office/drawing/2014/main" id="{92E32EE8-CEA3-44D8-8DC4-1F83B80FC6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53022" y="17746767"/>
                <a:ext cx="9033641" cy="2983330"/>
              </a:xfrm>
              <a:prstGeom prst="bentConnector2">
                <a:avLst/>
              </a:prstGeom>
              <a:ln w="19050">
                <a:prstDash val="dash"/>
                <a:headEnd type="stealth" w="med" len="sm"/>
                <a:tailEnd type="stealth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06" name="그래픽 505" descr="음양 윤곽선">
                <a:extLst>
                  <a:ext uri="{FF2B5EF4-FFF2-40B4-BE49-F238E27FC236}">
                    <a16:creationId xmlns:a16="http://schemas.microsoft.com/office/drawing/2014/main" id="{AB0D966C-E270-4CC8-9D95-63008167A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rcRect l="7077" t="8048" r="8421" b="8103"/>
              <a:stretch>
                <a:fillRect/>
              </a:stretch>
            </p:blipFill>
            <p:spPr>
              <a:xfrm rot="5400000">
                <a:off x="25007845" y="16533601"/>
                <a:ext cx="216920" cy="215242"/>
              </a:xfrm>
              <a:custGeom>
                <a:avLst/>
                <a:gdLst>
                  <a:gd name="connsiteX0" fmla="*/ 656825 w 1795788"/>
                  <a:gd name="connsiteY0" fmla="*/ 1287998 h 1781898"/>
                  <a:gd name="connsiteX1" fmla="*/ 906968 w 1795788"/>
                  <a:gd name="connsiteY1" fmla="*/ 1540411 h 1781898"/>
                  <a:gd name="connsiteX2" fmla="*/ 1157111 w 1795788"/>
                  <a:gd name="connsiteY2" fmla="*/ 1287998 h 1781898"/>
                  <a:gd name="connsiteX3" fmla="*/ 906968 w 1795788"/>
                  <a:gd name="connsiteY3" fmla="*/ 1035585 h 1781898"/>
                  <a:gd name="connsiteX4" fmla="*/ 656825 w 1795788"/>
                  <a:gd name="connsiteY4" fmla="*/ 1287998 h 1781898"/>
                  <a:gd name="connsiteX5" fmla="*/ 645748 w 1795788"/>
                  <a:gd name="connsiteY5" fmla="*/ 476047 h 1781898"/>
                  <a:gd name="connsiteX6" fmla="*/ 895891 w 1795788"/>
                  <a:gd name="connsiteY6" fmla="*/ 728460 h 1781898"/>
                  <a:gd name="connsiteX7" fmla="*/ 1146034 w 1795788"/>
                  <a:gd name="connsiteY7" fmla="*/ 476047 h 1781898"/>
                  <a:gd name="connsiteX8" fmla="*/ 895891 w 1795788"/>
                  <a:gd name="connsiteY8" fmla="*/ 223634 h 1781898"/>
                  <a:gd name="connsiteX9" fmla="*/ 645748 w 1795788"/>
                  <a:gd name="connsiteY9" fmla="*/ 476047 h 1781898"/>
                  <a:gd name="connsiteX10" fmla="*/ 0 w 1795788"/>
                  <a:gd name="connsiteY10" fmla="*/ 1781898 h 1781898"/>
                  <a:gd name="connsiteX11" fmla="*/ 0 w 1795788"/>
                  <a:gd name="connsiteY11" fmla="*/ 0 h 1781898"/>
                  <a:gd name="connsiteX12" fmla="*/ 1795788 w 1795788"/>
                  <a:gd name="connsiteY12" fmla="*/ 0 h 1781898"/>
                  <a:gd name="connsiteX13" fmla="*/ 1795788 w 1795788"/>
                  <a:gd name="connsiteY13" fmla="*/ 1781898 h 178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95788" h="1781898">
                    <a:moveTo>
                      <a:pt x="656825" y="1287998"/>
                    </a:moveTo>
                    <a:cubicBezTo>
                      <a:pt x="656825" y="1427402"/>
                      <a:pt x="768818" y="1540411"/>
                      <a:pt x="906968" y="1540411"/>
                    </a:cubicBezTo>
                    <a:cubicBezTo>
                      <a:pt x="1045118" y="1540411"/>
                      <a:pt x="1157111" y="1427402"/>
                      <a:pt x="1157111" y="1287998"/>
                    </a:cubicBezTo>
                    <a:cubicBezTo>
                      <a:pt x="1157111" y="1148594"/>
                      <a:pt x="1045118" y="1035585"/>
                      <a:pt x="906968" y="1035585"/>
                    </a:cubicBezTo>
                    <a:cubicBezTo>
                      <a:pt x="768818" y="1035585"/>
                      <a:pt x="656825" y="1148594"/>
                      <a:pt x="656825" y="1287998"/>
                    </a:cubicBezTo>
                    <a:close/>
                    <a:moveTo>
                      <a:pt x="645748" y="476047"/>
                    </a:moveTo>
                    <a:cubicBezTo>
                      <a:pt x="645748" y="615451"/>
                      <a:pt x="757741" y="728460"/>
                      <a:pt x="895891" y="728460"/>
                    </a:cubicBezTo>
                    <a:cubicBezTo>
                      <a:pt x="1034041" y="728460"/>
                      <a:pt x="1146034" y="615451"/>
                      <a:pt x="1146034" y="476047"/>
                    </a:cubicBezTo>
                    <a:cubicBezTo>
                      <a:pt x="1146034" y="336643"/>
                      <a:pt x="1034041" y="223634"/>
                      <a:pt x="895891" y="223634"/>
                    </a:cubicBezTo>
                    <a:cubicBezTo>
                      <a:pt x="757741" y="223634"/>
                      <a:pt x="645748" y="336643"/>
                      <a:pt x="645748" y="476047"/>
                    </a:cubicBezTo>
                    <a:close/>
                    <a:moveTo>
                      <a:pt x="0" y="1781898"/>
                    </a:moveTo>
                    <a:lnTo>
                      <a:pt x="0" y="0"/>
                    </a:lnTo>
                    <a:lnTo>
                      <a:pt x="1795788" y="0"/>
                    </a:lnTo>
                    <a:lnTo>
                      <a:pt x="1795788" y="1781898"/>
                    </a:lnTo>
                    <a:close/>
                  </a:path>
                </a:pathLst>
              </a:custGeom>
            </p:spPr>
          </p:pic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AB66AC07-9CC7-4888-83A3-D6B19B3B2B24}"/>
                  </a:ext>
                </a:extLst>
              </p:cNvPr>
              <p:cNvSpPr/>
              <p:nvPr/>
            </p:nvSpPr>
            <p:spPr>
              <a:xfrm>
                <a:off x="24399736" y="16305010"/>
                <a:ext cx="294499" cy="143912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508" name="직선 화살표 연결선 507">
                <a:extLst>
                  <a:ext uri="{FF2B5EF4-FFF2-40B4-BE49-F238E27FC236}">
                    <a16:creationId xmlns:a16="http://schemas.microsoft.com/office/drawing/2014/main" id="{CE9D8FBB-1106-44E5-843B-A27D37994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07165" y="17163144"/>
                <a:ext cx="6430" cy="1474081"/>
              </a:xfrm>
              <a:prstGeom prst="straightConnector1">
                <a:avLst/>
              </a:prstGeom>
              <a:ln w="19050">
                <a:tailEnd type="stealth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9" name="TextBox 508">
                <a:extLst>
                  <a:ext uri="{FF2B5EF4-FFF2-40B4-BE49-F238E27FC236}">
                    <a16:creationId xmlns:a16="http://schemas.microsoft.com/office/drawing/2014/main" id="{E108463A-499D-43E2-96E2-F0A9AACD6480}"/>
                  </a:ext>
                </a:extLst>
              </p:cNvPr>
              <p:cNvSpPr txBox="1"/>
              <p:nvPr/>
            </p:nvSpPr>
            <p:spPr>
              <a:xfrm>
                <a:off x="21314424" y="15889215"/>
                <a:ext cx="22579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cs typeface="Arial" panose="020B0604020202020204" pitchFamily="34" charset="0"/>
                  </a:rPr>
                  <a:t>(a) Region-level embedding</a:t>
                </a:r>
                <a:endParaRPr lang="ko-KR" altLang="en-US" sz="1400" dirty="0">
                  <a:cs typeface="Arial" panose="020B0604020202020204" pitchFamily="34" charset="0"/>
                </a:endParaRPr>
              </a:p>
            </p:txBody>
          </p:sp>
          <p:sp>
            <p:nvSpPr>
              <p:cNvPr id="510" name="TextBox 509">
                <a:extLst>
                  <a:ext uri="{FF2B5EF4-FFF2-40B4-BE49-F238E27FC236}">
                    <a16:creationId xmlns:a16="http://schemas.microsoft.com/office/drawing/2014/main" id="{1725357F-7C45-47E1-8978-04D8C94CEB19}"/>
                  </a:ext>
                </a:extLst>
              </p:cNvPr>
              <p:cNvSpPr txBox="1"/>
              <p:nvPr/>
            </p:nvSpPr>
            <p:spPr>
              <a:xfrm>
                <a:off x="24295660" y="15889215"/>
                <a:ext cx="23673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cs typeface="Arial" panose="020B0604020202020204" pitchFamily="34" charset="0"/>
                  </a:rPr>
                  <a:t>(b) Connectome-Transformer</a:t>
                </a:r>
                <a:endParaRPr lang="ko-KR" altLang="en-US" sz="1400" dirty="0">
                  <a:cs typeface="Arial" panose="020B0604020202020204" pitchFamily="34" charset="0"/>
                </a:endParaRPr>
              </a:p>
            </p:txBody>
          </p:sp>
          <p:sp>
            <p:nvSpPr>
              <p:cNvPr id="513" name="TextBox 512">
                <a:extLst>
                  <a:ext uri="{FF2B5EF4-FFF2-40B4-BE49-F238E27FC236}">
                    <a16:creationId xmlns:a16="http://schemas.microsoft.com/office/drawing/2014/main" id="{4878F276-7D4A-4FFA-BFA1-CBB1F17430E7}"/>
                  </a:ext>
                </a:extLst>
              </p:cNvPr>
              <p:cNvSpPr txBox="1"/>
              <p:nvPr/>
            </p:nvSpPr>
            <p:spPr>
              <a:xfrm rot="5400000">
                <a:off x="24933502" y="19226620"/>
                <a:ext cx="67896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cs typeface="Arial" panose="020B0604020202020204" pitchFamily="34" charset="0"/>
                  </a:rPr>
                  <a:t>Softmax</a:t>
                </a:r>
                <a:endParaRPr lang="ko-KR" altLang="en-US" sz="1000" dirty="0">
                  <a:cs typeface="Arial" panose="020B0604020202020204" pitchFamily="34" charset="0"/>
                </a:endParaRPr>
              </a:p>
            </p:txBody>
          </p:sp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86D8A3B5-FBFA-4251-BDC8-889E083DCFA7}"/>
                  </a:ext>
                </a:extLst>
              </p:cNvPr>
              <p:cNvSpPr/>
              <p:nvPr/>
            </p:nvSpPr>
            <p:spPr>
              <a:xfrm rot="16200000">
                <a:off x="26745288" y="18758297"/>
                <a:ext cx="326124" cy="1474081"/>
              </a:xfrm>
              <a:prstGeom prst="rect">
                <a:avLst/>
              </a:prstGeom>
              <a:solidFill>
                <a:srgbClr val="FFDCE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6" name="TextBox 515">
                    <a:extLst>
                      <a:ext uri="{FF2B5EF4-FFF2-40B4-BE49-F238E27FC236}">
                        <a16:creationId xmlns:a16="http://schemas.microsoft.com/office/drawing/2014/main" id="{0544EDD5-FD65-4540-A347-80046DAD69E6}"/>
                      </a:ext>
                    </a:extLst>
                  </p:cNvPr>
                  <p:cNvSpPr txBox="1"/>
                  <p:nvPr/>
                </p:nvSpPr>
                <p:spPr>
                  <a:xfrm>
                    <a:off x="26330246" y="19365357"/>
                    <a:ext cx="119189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cs typeface="Arial" panose="020B0604020202020204" pitchFamily="34" charset="0"/>
                      </a:rPr>
                      <a:t>B</a:t>
                    </a:r>
                    <a:r>
                      <a:rPr lang="en-US" altLang="ko-KR" sz="1200" dirty="0"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</m:oMath>
                    </a14:m>
                    <a:r>
                      <a:rPr lang="en-US" altLang="ko-KR" sz="1200" dirty="0">
                        <a:cs typeface="Arial" panose="020B0604020202020204" pitchFamily="34" charset="0"/>
                      </a:rPr>
                      <a:t>257 </a:t>
                    </a:r>
                    <a14:m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ko-KR" altLang="en-US" sz="1200" dirty="0"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1200" dirty="0">
                        <a:cs typeface="Arial" panose="020B0604020202020204" pitchFamily="34" charset="0"/>
                      </a:rPr>
                      <a:t>768</a:t>
                    </a:r>
                    <a:endParaRPr lang="ko-KR" altLang="en-US" sz="1200" dirty="0"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16" name="TextBox 515">
                    <a:extLst>
                      <a:ext uri="{FF2B5EF4-FFF2-40B4-BE49-F238E27FC236}">
                        <a16:creationId xmlns:a16="http://schemas.microsoft.com/office/drawing/2014/main" id="{0544EDD5-FD65-4540-A347-80046DAD69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30246" y="19365357"/>
                    <a:ext cx="1191896" cy="276999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t="-444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7" name="직선 화살표 연결선 516">
                <a:extLst>
                  <a:ext uri="{FF2B5EF4-FFF2-40B4-BE49-F238E27FC236}">
                    <a16:creationId xmlns:a16="http://schemas.microsoft.com/office/drawing/2014/main" id="{E2BA841A-FF8F-4B45-902E-94D3924D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5385" y="19002376"/>
                <a:ext cx="5521" cy="326124"/>
              </a:xfrm>
              <a:prstGeom prst="straightConnector1">
                <a:avLst/>
              </a:prstGeom>
              <a:ln w="12700">
                <a:tailEnd type="stealth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8" name="직선 화살표 연결선 517">
                <a:extLst>
                  <a:ext uri="{FF2B5EF4-FFF2-40B4-BE49-F238E27FC236}">
                    <a16:creationId xmlns:a16="http://schemas.microsoft.com/office/drawing/2014/main" id="{EE21EDC7-1FD4-4A62-8726-55A0473A75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18054" y="19164124"/>
                <a:ext cx="978373" cy="9394"/>
              </a:xfrm>
              <a:prstGeom prst="straightConnector1">
                <a:avLst/>
              </a:prstGeom>
              <a:ln w="19050">
                <a:tailEnd type="stealth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9" name="연결선: 꺾임 518">
                <a:extLst>
                  <a:ext uri="{FF2B5EF4-FFF2-40B4-BE49-F238E27FC236}">
                    <a16:creationId xmlns:a16="http://schemas.microsoft.com/office/drawing/2014/main" id="{A0AF0797-1F34-4C11-B74B-153BEFA29CB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3709725" y="18621228"/>
                <a:ext cx="327394" cy="1983055"/>
              </a:xfrm>
              <a:prstGeom prst="bentConnector3">
                <a:avLst>
                  <a:gd name="adj1" fmla="val -69824"/>
                </a:avLst>
              </a:prstGeom>
              <a:ln w="19050">
                <a:solidFill>
                  <a:schemeClr val="tx1"/>
                </a:solidFill>
                <a:tailEnd type="stealth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0" name="TextBox 519">
                <a:extLst>
                  <a:ext uri="{FF2B5EF4-FFF2-40B4-BE49-F238E27FC236}">
                    <a16:creationId xmlns:a16="http://schemas.microsoft.com/office/drawing/2014/main" id="{ADC0B51B-B509-4395-9599-26407CAC41BD}"/>
                  </a:ext>
                </a:extLst>
              </p:cNvPr>
              <p:cNvSpPr txBox="1"/>
              <p:nvPr/>
            </p:nvSpPr>
            <p:spPr>
              <a:xfrm>
                <a:off x="19678292" y="16984726"/>
                <a:ext cx="11687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cs typeface="Arial" panose="020B0604020202020204" pitchFamily="34" charset="0"/>
                  </a:rPr>
                  <a:t>task-fMRI</a:t>
                </a:r>
                <a:endParaRPr lang="ko-KR" altLang="en-US" sz="1000" dirty="0">
                  <a:cs typeface="Arial" panose="020B0604020202020204" pitchFamily="34" charset="0"/>
                </a:endParaRPr>
              </a:p>
            </p:txBody>
          </p:sp>
          <p:sp>
            <p:nvSpPr>
              <p:cNvPr id="521" name="TextBox 520">
                <a:extLst>
                  <a:ext uri="{FF2B5EF4-FFF2-40B4-BE49-F238E27FC236}">
                    <a16:creationId xmlns:a16="http://schemas.microsoft.com/office/drawing/2014/main" id="{0AF80DB0-825F-4C5F-8F92-F2B45ACE6E5A}"/>
                  </a:ext>
                </a:extLst>
              </p:cNvPr>
              <p:cNvSpPr txBox="1"/>
              <p:nvPr/>
            </p:nvSpPr>
            <p:spPr>
              <a:xfrm>
                <a:off x="19705902" y="19439941"/>
                <a:ext cx="11135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cs typeface="Arial" panose="020B0604020202020204" pitchFamily="34" charset="0"/>
                  </a:rPr>
                  <a:t>rs-fMRI</a:t>
                </a:r>
                <a:endParaRPr lang="ko-KR" altLang="en-US" sz="10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522" name="직선 화살표 연결선 521">
                <a:extLst>
                  <a:ext uri="{FF2B5EF4-FFF2-40B4-BE49-F238E27FC236}">
                    <a16:creationId xmlns:a16="http://schemas.microsoft.com/office/drawing/2014/main" id="{C159FB6F-DD6F-4294-89A8-BFF8AA5A8BF9}"/>
                  </a:ext>
                </a:extLst>
              </p:cNvPr>
              <p:cNvCxnSpPr/>
              <p:nvPr/>
            </p:nvCxnSpPr>
            <p:spPr>
              <a:xfrm>
                <a:off x="23879493" y="19165851"/>
                <a:ext cx="456574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0BDCA14E-50E2-4D09-B4A5-B7DF1567FFF3}"/>
                  </a:ext>
                </a:extLst>
              </p:cNvPr>
              <p:cNvSpPr txBox="1"/>
              <p:nvPr/>
            </p:nvSpPr>
            <p:spPr>
              <a:xfrm>
                <a:off x="22512826" y="18373864"/>
                <a:ext cx="7054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FC prior </a:t>
                </a:r>
                <a:endParaRPr lang="ko-KR" altLang="en-US" sz="12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524" name="연결선: 구부러짐 523">
                <a:extLst>
                  <a:ext uri="{FF2B5EF4-FFF2-40B4-BE49-F238E27FC236}">
                    <a16:creationId xmlns:a16="http://schemas.microsoft.com/office/drawing/2014/main" id="{C69B5F5D-9566-4798-82FC-B0609AE706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63454" y="16623736"/>
                <a:ext cx="828356" cy="305067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6">
                    <a:lumMod val="50000"/>
                  </a:schemeClr>
                </a:solidFill>
                <a:headEnd type="none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연결선: 구부러짐 524">
                <a:extLst>
                  <a:ext uri="{FF2B5EF4-FFF2-40B4-BE49-F238E27FC236}">
                    <a16:creationId xmlns:a16="http://schemas.microsoft.com/office/drawing/2014/main" id="{49A3BE77-4A11-4501-902D-182736E99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43193" y="16736407"/>
                <a:ext cx="847923" cy="841400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rgbClr val="F4A260"/>
                </a:solidFill>
                <a:headEnd type="none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연결선: 구부러짐 525">
                <a:extLst>
                  <a:ext uri="{FF2B5EF4-FFF2-40B4-BE49-F238E27FC236}">
                    <a16:creationId xmlns:a16="http://schemas.microsoft.com/office/drawing/2014/main" id="{3465CDF8-46E8-4230-9362-586376C643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700804" y="16437740"/>
                <a:ext cx="893580" cy="0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7" name="사각형: 둥근 모서리 526">
                <a:extLst>
                  <a:ext uri="{FF2B5EF4-FFF2-40B4-BE49-F238E27FC236}">
                    <a16:creationId xmlns:a16="http://schemas.microsoft.com/office/drawing/2014/main" id="{BB1226B3-A20A-4546-A0A4-B99906C50D80}"/>
                  </a:ext>
                </a:extLst>
              </p:cNvPr>
              <p:cNvSpPr/>
              <p:nvPr/>
            </p:nvSpPr>
            <p:spPr>
              <a:xfrm>
                <a:off x="28415164" y="20142877"/>
                <a:ext cx="3196220" cy="595001"/>
              </a:xfrm>
              <a:prstGeom prst="roundRect">
                <a:avLst>
                  <a:gd name="adj" fmla="val 12799"/>
                </a:avLst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28" name="Picture 2" descr="생성된 이미지">
                <a:extLst>
                  <a:ext uri="{FF2B5EF4-FFF2-40B4-BE49-F238E27FC236}">
                    <a16:creationId xmlns:a16="http://schemas.microsoft.com/office/drawing/2014/main" id="{6AC20F85-1BDB-4D81-803B-F8DED3D2B7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13" t="24039" r="54428" b="27543"/>
              <a:stretch>
                <a:fillRect/>
              </a:stretch>
            </p:blipFill>
            <p:spPr bwMode="auto">
              <a:xfrm>
                <a:off x="19385282" y="15649355"/>
                <a:ext cx="344249" cy="450986"/>
              </a:xfrm>
              <a:prstGeom prst="rect">
                <a:avLst/>
              </a:prstGeom>
              <a:noFill/>
            </p:spPr>
          </p:pic>
          <p:pic>
            <p:nvPicPr>
              <p:cNvPr id="530" name="그래픽 529" descr="눈송이 단색으로 채워진">
                <a:extLst>
                  <a:ext uri="{FF2B5EF4-FFF2-40B4-BE49-F238E27FC236}">
                    <a16:creationId xmlns:a16="http://schemas.microsoft.com/office/drawing/2014/main" id="{5D87BA8D-AADB-4B32-9E88-91CAD71E7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16939023" y="18073532"/>
                <a:ext cx="509424" cy="509424"/>
              </a:xfrm>
              <a:prstGeom prst="rect">
                <a:avLst/>
              </a:prstGeom>
            </p:spPr>
          </p:pic>
          <p:pic>
            <p:nvPicPr>
              <p:cNvPr id="531" name="Picture 2" descr="생성된 이미지">
                <a:extLst>
                  <a:ext uri="{FF2B5EF4-FFF2-40B4-BE49-F238E27FC236}">
                    <a16:creationId xmlns:a16="http://schemas.microsoft.com/office/drawing/2014/main" id="{FB129364-9C55-4997-9E6F-363A9E6A48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13" t="24039" r="54428" b="27543"/>
              <a:stretch>
                <a:fillRect/>
              </a:stretch>
            </p:blipFill>
            <p:spPr bwMode="auto">
              <a:xfrm>
                <a:off x="26985913" y="15991467"/>
                <a:ext cx="325338" cy="426212"/>
              </a:xfrm>
              <a:prstGeom prst="rect">
                <a:avLst/>
              </a:prstGeom>
              <a:noFill/>
            </p:spPr>
          </p:pic>
          <p:cxnSp>
            <p:nvCxnSpPr>
              <p:cNvPr id="533" name="연결선: 구부러짐 532">
                <a:extLst>
                  <a:ext uri="{FF2B5EF4-FFF2-40B4-BE49-F238E27FC236}">
                    <a16:creationId xmlns:a16="http://schemas.microsoft.com/office/drawing/2014/main" id="{88843692-B50D-4D78-A244-F3E9197BC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3462" y="19168822"/>
                <a:ext cx="228287" cy="326124"/>
              </a:xfrm>
              <a:prstGeom prst="curvedConnector3">
                <a:avLst>
                  <a:gd name="adj1" fmla="val 36"/>
                </a:avLst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10884A4F-1546-4EA8-9E41-4D4DB9B0EF3B}"/>
                  </a:ext>
                </a:extLst>
              </p:cNvPr>
              <p:cNvSpPr txBox="1"/>
              <p:nvPr/>
            </p:nvSpPr>
            <p:spPr>
              <a:xfrm>
                <a:off x="19971376" y="17964715"/>
                <a:ext cx="6362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sub-01</a:t>
                </a:r>
                <a:endParaRPr lang="ko-KR" altLang="en-US" sz="1200" dirty="0">
                  <a:cs typeface="Arial" panose="020B0604020202020204" pitchFamily="34" charset="0"/>
                </a:endParaRPr>
              </a:p>
            </p:txBody>
          </p:sp>
          <p:pic>
            <p:nvPicPr>
              <p:cNvPr id="535" name="그래픽 534" descr="눈송이 단색으로 채워진">
                <a:extLst>
                  <a:ext uri="{FF2B5EF4-FFF2-40B4-BE49-F238E27FC236}">
                    <a16:creationId xmlns:a16="http://schemas.microsoft.com/office/drawing/2014/main" id="{5036FF02-DDA1-4F43-8AF3-F71000752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14834" t="11328" r="16359" b="13309"/>
              <a:stretch/>
            </p:blipFill>
            <p:spPr>
              <a:xfrm>
                <a:off x="28541973" y="20228527"/>
                <a:ext cx="391349" cy="428629"/>
              </a:xfrm>
              <a:prstGeom prst="rect">
                <a:avLst/>
              </a:prstGeom>
            </p:spPr>
          </p:pic>
          <p:pic>
            <p:nvPicPr>
              <p:cNvPr id="536" name="Picture 2" descr="생성된 이미지">
                <a:extLst>
                  <a:ext uri="{FF2B5EF4-FFF2-40B4-BE49-F238E27FC236}">
                    <a16:creationId xmlns:a16="http://schemas.microsoft.com/office/drawing/2014/main" id="{02558FA9-4ACA-44A2-8E33-FA00440F61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13" t="24039" r="54428" b="27543"/>
              <a:stretch>
                <a:fillRect/>
              </a:stretch>
            </p:blipFill>
            <p:spPr bwMode="auto">
              <a:xfrm>
                <a:off x="30035771" y="20209206"/>
                <a:ext cx="344249" cy="450986"/>
              </a:xfrm>
              <a:prstGeom prst="rect">
                <a:avLst/>
              </a:prstGeom>
              <a:noFill/>
            </p:spPr>
          </p:pic>
          <p:sp>
            <p:nvSpPr>
              <p:cNvPr id="537" name="TextBox 536">
                <a:extLst>
                  <a:ext uri="{FF2B5EF4-FFF2-40B4-BE49-F238E27FC236}">
                    <a16:creationId xmlns:a16="http://schemas.microsoft.com/office/drawing/2014/main" id="{DF5E2A21-926D-4FAE-ACE5-2C33F98B305C}"/>
                  </a:ext>
                </a:extLst>
              </p:cNvPr>
              <p:cNvSpPr txBox="1"/>
              <p:nvPr/>
            </p:nvSpPr>
            <p:spPr>
              <a:xfrm>
                <a:off x="28882541" y="20290160"/>
                <a:ext cx="927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cs typeface="Arial" panose="020B0604020202020204" pitchFamily="34" charset="0"/>
                  </a:rPr>
                  <a:t>Frozen</a:t>
                </a:r>
                <a:endParaRPr lang="ko-KR" altLang="en-US" sz="1400" dirty="0">
                  <a:cs typeface="Arial" panose="020B0604020202020204" pitchFamily="34" charset="0"/>
                </a:endParaRPr>
              </a:p>
            </p:txBody>
          </p:sp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BF9C3DC5-BE37-4745-855A-E1B1B5A7DCA4}"/>
                  </a:ext>
                </a:extLst>
              </p:cNvPr>
              <p:cNvSpPr txBox="1"/>
              <p:nvPr/>
            </p:nvSpPr>
            <p:spPr>
              <a:xfrm>
                <a:off x="30333472" y="20290160"/>
                <a:ext cx="11145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cs typeface="Arial" panose="020B0604020202020204" pitchFamily="34" charset="0"/>
                  </a:rPr>
                  <a:t>Trainable</a:t>
                </a:r>
                <a:endParaRPr lang="ko-KR" altLang="en-US" sz="14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539" name="직선 화살표 연결선 538">
                <a:extLst>
                  <a:ext uri="{FF2B5EF4-FFF2-40B4-BE49-F238E27FC236}">
                    <a16:creationId xmlns:a16="http://schemas.microsoft.com/office/drawing/2014/main" id="{E3F669D6-D822-4521-ABFE-FDB10942A1E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0125735" y="18403597"/>
                <a:ext cx="324000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직선 화살표 연결선 539">
                <a:extLst>
                  <a:ext uri="{FF2B5EF4-FFF2-40B4-BE49-F238E27FC236}">
                    <a16:creationId xmlns:a16="http://schemas.microsoft.com/office/drawing/2014/main" id="{8BE99E39-A077-45E5-8933-27880FF7043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0125685" y="17800996"/>
                <a:ext cx="324000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41" name="Picture 2" descr="생성된 이미지">
                <a:extLst>
                  <a:ext uri="{FF2B5EF4-FFF2-40B4-BE49-F238E27FC236}">
                    <a16:creationId xmlns:a16="http://schemas.microsoft.com/office/drawing/2014/main" id="{D96AC77A-008A-424D-A013-0BD360533C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13" t="24039" r="54428" b="27543"/>
              <a:stretch>
                <a:fillRect/>
              </a:stretch>
            </p:blipFill>
            <p:spPr bwMode="auto">
              <a:xfrm>
                <a:off x="26135276" y="18284513"/>
                <a:ext cx="320317" cy="419633"/>
              </a:xfrm>
              <a:prstGeom prst="rect">
                <a:avLst/>
              </a:prstGeom>
              <a:noFill/>
            </p:spPr>
          </p:pic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08477AD6-988A-4513-96EA-5FC0FAF7D52A}"/>
                  </a:ext>
                </a:extLst>
              </p:cNvPr>
              <p:cNvSpPr/>
              <p:nvPr/>
            </p:nvSpPr>
            <p:spPr>
              <a:xfrm>
                <a:off x="21386801" y="20679436"/>
                <a:ext cx="1868540" cy="1280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1013F8F3-0F3E-47BE-AFEC-219050388AEF}"/>
                  </a:ext>
                </a:extLst>
              </p:cNvPr>
              <p:cNvSpPr/>
              <p:nvPr/>
            </p:nvSpPr>
            <p:spPr>
              <a:xfrm>
                <a:off x="21395267" y="20452112"/>
                <a:ext cx="1833831" cy="1752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4" name="TextBox 543">
                <a:extLst>
                  <a:ext uri="{FF2B5EF4-FFF2-40B4-BE49-F238E27FC236}">
                    <a16:creationId xmlns:a16="http://schemas.microsoft.com/office/drawing/2014/main" id="{4004AACA-5784-44EC-9481-71D5AE0D181A}"/>
                  </a:ext>
                </a:extLst>
              </p:cNvPr>
              <p:cNvSpPr txBox="1"/>
              <p:nvPr/>
            </p:nvSpPr>
            <p:spPr>
              <a:xfrm>
                <a:off x="21700989" y="20392759"/>
                <a:ext cx="12653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i="1" dirty="0">
                    <a:cs typeface="Arial" panose="020B0604020202020204" pitchFamily="34" charset="0"/>
                  </a:rPr>
                  <a:t>Contrastive Loss</a:t>
                </a:r>
              </a:p>
            </p:txBody>
          </p:sp>
          <p:sp>
            <p:nvSpPr>
              <p:cNvPr id="545" name="TextBox 544">
                <a:extLst>
                  <a:ext uri="{FF2B5EF4-FFF2-40B4-BE49-F238E27FC236}">
                    <a16:creationId xmlns:a16="http://schemas.microsoft.com/office/drawing/2014/main" id="{E1D2F690-C8EC-40CA-9F0B-C5BC2FD2DB13}"/>
                  </a:ext>
                </a:extLst>
              </p:cNvPr>
              <p:cNvSpPr txBox="1"/>
              <p:nvPr/>
            </p:nvSpPr>
            <p:spPr>
              <a:xfrm>
                <a:off x="21749227" y="20605358"/>
                <a:ext cx="11774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i="1" dirty="0">
                    <a:cs typeface="Arial" panose="020B0604020202020204" pitchFamily="34" charset="0"/>
                  </a:rPr>
                  <a:t>Denoising Loss</a:t>
                </a:r>
              </a:p>
            </p:txBody>
          </p:sp>
          <p:sp>
            <p:nvSpPr>
              <p:cNvPr id="546" name="사각형: 둥근 모서리 545">
                <a:extLst>
                  <a:ext uri="{FF2B5EF4-FFF2-40B4-BE49-F238E27FC236}">
                    <a16:creationId xmlns:a16="http://schemas.microsoft.com/office/drawing/2014/main" id="{94C75F3F-EDE0-48A4-B09C-6F2593D547E8}"/>
                  </a:ext>
                </a:extLst>
              </p:cNvPr>
              <p:cNvSpPr/>
              <p:nvPr/>
            </p:nvSpPr>
            <p:spPr>
              <a:xfrm>
                <a:off x="28401177" y="18253245"/>
                <a:ext cx="3196222" cy="1803990"/>
              </a:xfrm>
              <a:prstGeom prst="roundRect">
                <a:avLst>
                  <a:gd name="adj" fmla="val 6026"/>
                </a:avLst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D5303CC1-0A9D-4AB9-AEDD-979B6471FDE8}"/>
                  </a:ext>
                </a:extLst>
              </p:cNvPr>
              <p:cNvSpPr/>
              <p:nvPr/>
            </p:nvSpPr>
            <p:spPr>
              <a:xfrm>
                <a:off x="30450730" y="18948089"/>
                <a:ext cx="965328" cy="9653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548" name="사다리꼴 547">
                <a:extLst>
                  <a:ext uri="{FF2B5EF4-FFF2-40B4-BE49-F238E27FC236}">
                    <a16:creationId xmlns:a16="http://schemas.microsoft.com/office/drawing/2014/main" id="{C2AE9A10-10F9-4BAB-B9C7-1A38CE9B98FE}"/>
                  </a:ext>
                </a:extLst>
              </p:cNvPr>
              <p:cNvSpPr/>
              <p:nvPr/>
            </p:nvSpPr>
            <p:spPr>
              <a:xfrm rot="5400000">
                <a:off x="29340623" y="19228425"/>
                <a:ext cx="673316" cy="450022"/>
              </a:xfrm>
              <a:prstGeom prst="trapezoid">
                <a:avLst/>
              </a:prstGeom>
              <a:solidFill>
                <a:srgbClr val="DAE3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49" name="직선 화살표 연결선 548">
                <a:extLst>
                  <a:ext uri="{FF2B5EF4-FFF2-40B4-BE49-F238E27FC236}">
                    <a16:creationId xmlns:a16="http://schemas.microsoft.com/office/drawing/2014/main" id="{4C4797C7-C764-42BF-9353-3153FA98B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95741" y="19500041"/>
                <a:ext cx="255600" cy="2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직선 화살표 연결선 549">
                <a:extLst>
                  <a:ext uri="{FF2B5EF4-FFF2-40B4-BE49-F238E27FC236}">
                    <a16:creationId xmlns:a16="http://schemas.microsoft.com/office/drawing/2014/main" id="{6201FA29-3EC8-49BA-B382-6AAFDAA526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02292" y="19506062"/>
                <a:ext cx="91315" cy="239"/>
              </a:xfrm>
              <a:prstGeom prst="straightConnector1">
                <a:avLst/>
              </a:prstGeom>
              <a:ln w="12700" cap="sq">
                <a:solidFill>
                  <a:schemeClr val="tx1"/>
                </a:solidFill>
                <a:miter lim="800000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직선 화살표 연결선 550">
                <a:extLst>
                  <a:ext uri="{FF2B5EF4-FFF2-40B4-BE49-F238E27FC236}">
                    <a16:creationId xmlns:a16="http://schemas.microsoft.com/office/drawing/2014/main" id="{E6389E64-2F91-4AF2-9335-A364028E023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0437145" y="18532448"/>
                <a:ext cx="255600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직선 연결선 551">
                <a:extLst>
                  <a:ext uri="{FF2B5EF4-FFF2-40B4-BE49-F238E27FC236}">
                    <a16:creationId xmlns:a16="http://schemas.microsoft.com/office/drawing/2014/main" id="{CDFF94EF-606B-43DD-A932-6C62AFAFADBB}"/>
                  </a:ext>
                </a:extLst>
              </p:cNvPr>
              <p:cNvCxnSpPr>
                <a:stCxn id="547" idx="1"/>
                <a:endCxn id="547" idx="3"/>
              </p:cNvCxnSpPr>
              <p:nvPr/>
            </p:nvCxnSpPr>
            <p:spPr>
              <a:xfrm>
                <a:off x="30450730" y="19430752"/>
                <a:ext cx="96532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3" name="직선 연결선 552">
                <a:extLst>
                  <a:ext uri="{FF2B5EF4-FFF2-40B4-BE49-F238E27FC236}">
                    <a16:creationId xmlns:a16="http://schemas.microsoft.com/office/drawing/2014/main" id="{6FE1AC9A-1579-4654-AD25-33F7D4BED447}"/>
                  </a:ext>
                </a:extLst>
              </p:cNvPr>
              <p:cNvCxnSpPr/>
              <p:nvPr/>
            </p:nvCxnSpPr>
            <p:spPr>
              <a:xfrm>
                <a:off x="30453389" y="19190524"/>
                <a:ext cx="96532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4" name="직선 연결선 553">
                <a:extLst>
                  <a:ext uri="{FF2B5EF4-FFF2-40B4-BE49-F238E27FC236}">
                    <a16:creationId xmlns:a16="http://schemas.microsoft.com/office/drawing/2014/main" id="{AFFA4B2A-1BBC-4A06-99CA-CF2D4ED09BAA}"/>
                  </a:ext>
                </a:extLst>
              </p:cNvPr>
              <p:cNvCxnSpPr/>
              <p:nvPr/>
            </p:nvCxnSpPr>
            <p:spPr>
              <a:xfrm>
                <a:off x="30449338" y="19671512"/>
                <a:ext cx="96532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5" name="직선 연결선 554">
                <a:extLst>
                  <a:ext uri="{FF2B5EF4-FFF2-40B4-BE49-F238E27FC236}">
                    <a16:creationId xmlns:a16="http://schemas.microsoft.com/office/drawing/2014/main" id="{8EF018A3-AA88-4247-B314-0ED850E0178D}"/>
                  </a:ext>
                </a:extLst>
              </p:cNvPr>
              <p:cNvCxnSpPr>
                <a:stCxn id="547" idx="0"/>
                <a:endCxn id="547" idx="2"/>
              </p:cNvCxnSpPr>
              <p:nvPr/>
            </p:nvCxnSpPr>
            <p:spPr>
              <a:xfrm>
                <a:off x="30933393" y="18948089"/>
                <a:ext cx="0" cy="9653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6" name="직선 연결선 555">
                <a:extLst>
                  <a:ext uri="{FF2B5EF4-FFF2-40B4-BE49-F238E27FC236}">
                    <a16:creationId xmlns:a16="http://schemas.microsoft.com/office/drawing/2014/main" id="{40A044F5-6FEE-47A7-9FAA-EFAD1709F2AD}"/>
                  </a:ext>
                </a:extLst>
              </p:cNvPr>
              <p:cNvCxnSpPr/>
              <p:nvPr/>
            </p:nvCxnSpPr>
            <p:spPr>
              <a:xfrm>
                <a:off x="31176256" y="18947516"/>
                <a:ext cx="0" cy="9653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7" name="직선 연결선 556">
                <a:extLst>
                  <a:ext uri="{FF2B5EF4-FFF2-40B4-BE49-F238E27FC236}">
                    <a16:creationId xmlns:a16="http://schemas.microsoft.com/office/drawing/2014/main" id="{18B6D031-11E0-4B4D-BF0C-9A9807769105}"/>
                  </a:ext>
                </a:extLst>
              </p:cNvPr>
              <p:cNvCxnSpPr/>
              <p:nvPr/>
            </p:nvCxnSpPr>
            <p:spPr>
              <a:xfrm>
                <a:off x="30696423" y="18956646"/>
                <a:ext cx="0" cy="9653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E6E01DE8-B7BC-4648-AA37-B72BB15C520E}"/>
                  </a:ext>
                </a:extLst>
              </p:cNvPr>
              <p:cNvSpPr txBox="1"/>
              <p:nvPr/>
            </p:nvSpPr>
            <p:spPr>
              <a:xfrm rot="3076159">
                <a:off x="30948158" y="19410387"/>
                <a:ext cx="2360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cs typeface="Arial" panose="020B0604020202020204" pitchFamily="34" charset="0"/>
                  </a:rPr>
                  <a:t>…</a:t>
                </a:r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68570458-0C6E-4C3E-9526-D26E3BE43A54}"/>
                  </a:ext>
                </a:extLst>
              </p:cNvPr>
              <p:cNvSpPr txBox="1"/>
              <p:nvPr/>
            </p:nvSpPr>
            <p:spPr>
              <a:xfrm>
                <a:off x="28448911" y="19738880"/>
                <a:ext cx="88011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cs typeface="Arial" panose="020B0604020202020204" pitchFamily="34" charset="0"/>
                  </a:rPr>
                  <a:t>Test Dataset</a:t>
                </a:r>
                <a:endParaRPr lang="ko-KR" altLang="en-US" sz="10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566" name="연결선: 꺾임 565">
                <a:extLst>
                  <a:ext uri="{FF2B5EF4-FFF2-40B4-BE49-F238E27FC236}">
                    <a16:creationId xmlns:a16="http://schemas.microsoft.com/office/drawing/2014/main" id="{7580F798-3923-4CEF-AA5C-42A6EB4F5FA7}"/>
                  </a:ext>
                </a:extLst>
              </p:cNvPr>
              <p:cNvCxnSpPr>
                <a:cxnSpLocks/>
                <a:stCxn id="515" idx="2"/>
              </p:cNvCxnSpPr>
              <p:nvPr/>
            </p:nvCxnSpPr>
            <p:spPr>
              <a:xfrm flipV="1">
                <a:off x="27645391" y="18407596"/>
                <a:ext cx="3667809" cy="1087742"/>
              </a:xfrm>
              <a:prstGeom prst="bentConnector3">
                <a:avLst>
                  <a:gd name="adj1" fmla="val 14005"/>
                </a:avLst>
              </a:prstGeom>
              <a:ln w="19050">
                <a:solidFill>
                  <a:schemeClr val="tx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BF4A5204-396E-49B9-B694-9A920E539FE9}"/>
                  </a:ext>
                </a:extLst>
              </p:cNvPr>
              <p:cNvSpPr txBox="1"/>
              <p:nvPr/>
            </p:nvSpPr>
            <p:spPr>
              <a:xfrm>
                <a:off x="29378116" y="19292733"/>
                <a:ext cx="5754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dirty="0">
                    <a:cs typeface="Arial" panose="020B0604020202020204" pitchFamily="34" charset="0"/>
                  </a:rPr>
                  <a:t>CLIP</a:t>
                </a:r>
                <a:br>
                  <a:rPr lang="en-US" altLang="ko-KR" sz="700" dirty="0">
                    <a:cs typeface="Arial" panose="020B0604020202020204" pitchFamily="34" charset="0"/>
                  </a:rPr>
                </a:br>
                <a:r>
                  <a:rPr lang="en-US" altLang="ko-KR" sz="700" dirty="0">
                    <a:cs typeface="Arial" panose="020B0604020202020204" pitchFamily="34" charset="0"/>
                  </a:rPr>
                  <a:t> ViT- L/14</a:t>
                </a:r>
                <a:endParaRPr lang="ko-KR" altLang="en-US" sz="700" dirty="0"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8" name="TextBox 567">
                    <a:extLst>
                      <a:ext uri="{FF2B5EF4-FFF2-40B4-BE49-F238E27FC236}">
                        <a16:creationId xmlns:a16="http://schemas.microsoft.com/office/drawing/2014/main" id="{FA116B69-7A57-438D-B3DC-0D339B2486E1}"/>
                      </a:ext>
                    </a:extLst>
                  </p:cNvPr>
                  <p:cNvSpPr txBox="1"/>
                  <p:nvPr/>
                </p:nvSpPr>
                <p:spPr>
                  <a:xfrm>
                    <a:off x="30383287" y="18974066"/>
                    <a:ext cx="384150" cy="184666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600" dirty="0"/>
                  </a:p>
                </p:txBody>
              </p:sp>
            </mc:Choice>
            <mc:Fallback xmlns="">
              <p:sp>
                <p:nvSpPr>
                  <p:cNvPr id="568" name="TextBox 567">
                    <a:extLst>
                      <a:ext uri="{FF2B5EF4-FFF2-40B4-BE49-F238E27FC236}">
                        <a16:creationId xmlns:a16="http://schemas.microsoft.com/office/drawing/2014/main" id="{FA116B69-7A57-438D-B3DC-0D339B248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83287" y="18974066"/>
                    <a:ext cx="384150" cy="18466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9" name="TextBox 568">
                    <a:extLst>
                      <a:ext uri="{FF2B5EF4-FFF2-40B4-BE49-F238E27FC236}">
                        <a16:creationId xmlns:a16="http://schemas.microsoft.com/office/drawing/2014/main" id="{7A36B3C5-6826-4188-9D77-593B92876CFD}"/>
                      </a:ext>
                    </a:extLst>
                  </p:cNvPr>
                  <p:cNvSpPr txBox="1"/>
                  <p:nvPr/>
                </p:nvSpPr>
                <p:spPr>
                  <a:xfrm>
                    <a:off x="30380842" y="19214262"/>
                    <a:ext cx="389040" cy="184666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600" dirty="0"/>
                  </a:p>
                </p:txBody>
              </p:sp>
            </mc:Choice>
            <mc:Fallback xmlns="">
              <p:sp>
                <p:nvSpPr>
                  <p:cNvPr id="569" name="TextBox 568">
                    <a:extLst>
                      <a:ext uri="{FF2B5EF4-FFF2-40B4-BE49-F238E27FC236}">
                        <a16:creationId xmlns:a16="http://schemas.microsoft.com/office/drawing/2014/main" id="{7A36B3C5-6826-4188-9D77-593B92876C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80842" y="19214262"/>
                    <a:ext cx="389040" cy="18466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0" name="TextBox 569">
                    <a:extLst>
                      <a:ext uri="{FF2B5EF4-FFF2-40B4-BE49-F238E27FC236}">
                        <a16:creationId xmlns:a16="http://schemas.microsoft.com/office/drawing/2014/main" id="{DCEAA102-191B-4DE6-A5C0-7FAC811F1F64}"/>
                      </a:ext>
                    </a:extLst>
                  </p:cNvPr>
                  <p:cNvSpPr txBox="1"/>
                  <p:nvPr/>
                </p:nvSpPr>
                <p:spPr>
                  <a:xfrm>
                    <a:off x="30627530" y="18974066"/>
                    <a:ext cx="378206" cy="184666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600" dirty="0"/>
                  </a:p>
                </p:txBody>
              </p:sp>
            </mc:Choice>
            <mc:Fallback xmlns="">
              <p:sp>
                <p:nvSpPr>
                  <p:cNvPr id="570" name="TextBox 569">
                    <a:extLst>
                      <a:ext uri="{FF2B5EF4-FFF2-40B4-BE49-F238E27FC236}">
                        <a16:creationId xmlns:a16="http://schemas.microsoft.com/office/drawing/2014/main" id="{DCEAA102-191B-4DE6-A5C0-7FAC811F1F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27530" y="18974066"/>
                    <a:ext cx="378206" cy="18466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0B0F58B9-C97E-4038-95B8-9B524B36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0219" y="19214262"/>
                    <a:ext cx="372828" cy="184666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600" dirty="0"/>
                  </a:p>
                </p:txBody>
              </p:sp>
            </mc:Choice>
            <mc:Fallback xmlns="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0B0F58B9-C97E-4038-95B8-9B524B36B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30219" y="19214262"/>
                    <a:ext cx="372828" cy="184666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2" name="TextBox 571">
                    <a:extLst>
                      <a:ext uri="{FF2B5EF4-FFF2-40B4-BE49-F238E27FC236}">
                        <a16:creationId xmlns:a16="http://schemas.microsoft.com/office/drawing/2014/main" id="{6952CBA1-66DA-48BA-A5EA-E8FEFDBC90E7}"/>
                      </a:ext>
                    </a:extLst>
                  </p:cNvPr>
                  <p:cNvSpPr txBox="1"/>
                  <p:nvPr/>
                </p:nvSpPr>
                <p:spPr>
                  <a:xfrm>
                    <a:off x="30620106" y="19693301"/>
                    <a:ext cx="393055" cy="184666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ko-KR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600" dirty="0"/>
                  </a:p>
                </p:txBody>
              </p:sp>
            </mc:Choice>
            <mc:Fallback xmlns="">
              <p:sp>
                <p:nvSpPr>
                  <p:cNvPr id="572" name="TextBox 571">
                    <a:extLst>
                      <a:ext uri="{FF2B5EF4-FFF2-40B4-BE49-F238E27FC236}">
                        <a16:creationId xmlns:a16="http://schemas.microsoft.com/office/drawing/2014/main" id="{6952CBA1-66DA-48BA-A5EA-E8FEFDBC90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20106" y="19693301"/>
                    <a:ext cx="393055" cy="184666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3" name="TextBox 572">
                    <a:extLst>
                      <a:ext uri="{FF2B5EF4-FFF2-40B4-BE49-F238E27FC236}">
                        <a16:creationId xmlns:a16="http://schemas.microsoft.com/office/drawing/2014/main" id="{4D5964E8-1FF5-439A-AD61-FD9BF9F47AFB}"/>
                      </a:ext>
                    </a:extLst>
                  </p:cNvPr>
                  <p:cNvSpPr txBox="1"/>
                  <p:nvPr/>
                </p:nvSpPr>
                <p:spPr>
                  <a:xfrm>
                    <a:off x="31099661" y="18974066"/>
                    <a:ext cx="398696" cy="184666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600" dirty="0"/>
                  </a:p>
                </p:txBody>
              </p:sp>
            </mc:Choice>
            <mc:Fallback xmlns="">
              <p:sp>
                <p:nvSpPr>
                  <p:cNvPr id="573" name="TextBox 572">
                    <a:extLst>
                      <a:ext uri="{FF2B5EF4-FFF2-40B4-BE49-F238E27FC236}">
                        <a16:creationId xmlns:a16="http://schemas.microsoft.com/office/drawing/2014/main" id="{4D5964E8-1FF5-439A-AD61-FD9BF9F47A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99661" y="18974066"/>
                    <a:ext cx="398696" cy="184666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4" name="TextBox 573">
                    <a:extLst>
                      <a:ext uri="{FF2B5EF4-FFF2-40B4-BE49-F238E27FC236}">
                        <a16:creationId xmlns:a16="http://schemas.microsoft.com/office/drawing/2014/main" id="{710FE4F6-08AE-44B9-B348-B3C87D9BB9CA}"/>
                      </a:ext>
                    </a:extLst>
                  </p:cNvPr>
                  <p:cNvSpPr txBox="1"/>
                  <p:nvPr/>
                </p:nvSpPr>
                <p:spPr>
                  <a:xfrm>
                    <a:off x="31102395" y="19214262"/>
                    <a:ext cx="393228" cy="184666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600" dirty="0"/>
                  </a:p>
                </p:txBody>
              </p:sp>
            </mc:Choice>
            <mc:Fallback xmlns="">
              <p:sp>
                <p:nvSpPr>
                  <p:cNvPr id="574" name="TextBox 573">
                    <a:extLst>
                      <a:ext uri="{FF2B5EF4-FFF2-40B4-BE49-F238E27FC236}">
                        <a16:creationId xmlns:a16="http://schemas.microsoft.com/office/drawing/2014/main" id="{710FE4F6-08AE-44B9-B348-B3C87D9BB9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2395" y="19214262"/>
                    <a:ext cx="393228" cy="184666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5" name="TextBox 574">
                    <a:extLst>
                      <a:ext uri="{FF2B5EF4-FFF2-40B4-BE49-F238E27FC236}">
                        <a16:creationId xmlns:a16="http://schemas.microsoft.com/office/drawing/2014/main" id="{4B19B400-3BC3-4ADB-B10B-68424913023E}"/>
                      </a:ext>
                    </a:extLst>
                  </p:cNvPr>
                  <p:cNvSpPr txBox="1"/>
                  <p:nvPr/>
                </p:nvSpPr>
                <p:spPr>
                  <a:xfrm>
                    <a:off x="31102396" y="19693301"/>
                    <a:ext cx="393227" cy="184666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ko-KR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600" dirty="0"/>
                  </a:p>
                </p:txBody>
              </p:sp>
            </mc:Choice>
            <mc:Fallback xmlns="">
              <p:sp>
                <p:nvSpPr>
                  <p:cNvPr id="575" name="TextBox 574">
                    <a:extLst>
                      <a:ext uri="{FF2B5EF4-FFF2-40B4-BE49-F238E27FC236}">
                        <a16:creationId xmlns:a16="http://schemas.microsoft.com/office/drawing/2014/main" id="{4B19B400-3BC3-4ADB-B10B-6842491302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2396" y="19693301"/>
                    <a:ext cx="393227" cy="184666"/>
                  </a:xfrm>
                  <a:prstGeom prst="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D5EEB7B5-E4E4-4C9B-A803-46C1EE23D83B}"/>
                  </a:ext>
                </a:extLst>
              </p:cNvPr>
              <p:cNvSpPr txBox="1"/>
              <p:nvPr/>
            </p:nvSpPr>
            <p:spPr>
              <a:xfrm>
                <a:off x="29599065" y="17950981"/>
                <a:ext cx="8614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cs typeface="Arial" panose="020B0604020202020204" pitchFamily="34" charset="0"/>
                  </a:rPr>
                  <a:t>Retrieval</a:t>
                </a:r>
                <a:endParaRPr lang="ko-KR" altLang="en-US" sz="1200" dirty="0">
                  <a:cs typeface="Arial" panose="020B0604020202020204" pitchFamily="34" charset="0"/>
                </a:endParaRPr>
              </a:p>
            </p:txBody>
          </p:sp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2C3C3631-687A-4733-9758-2C8D89689C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374176" y="17488456"/>
                <a:ext cx="1053151" cy="208719"/>
              </a:xfrm>
              <a:prstGeom prst="rect">
                <a:avLst/>
              </a:prstGeom>
              <a:noFill/>
              <a:ln w="19050">
                <a:solidFill>
                  <a:srgbClr val="F4A2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578" name="직선 화살표 연결선 577">
                <a:extLst>
                  <a:ext uri="{FF2B5EF4-FFF2-40B4-BE49-F238E27FC236}">
                    <a16:creationId xmlns:a16="http://schemas.microsoft.com/office/drawing/2014/main" id="{61CE4D8C-F504-4525-820E-5D10EF3AF135}"/>
                  </a:ext>
                </a:extLst>
              </p:cNvPr>
              <p:cNvCxnSpPr/>
              <p:nvPr/>
            </p:nvCxnSpPr>
            <p:spPr>
              <a:xfrm>
                <a:off x="21899015" y="17592229"/>
                <a:ext cx="469619" cy="0"/>
              </a:xfrm>
              <a:prstGeom prst="straightConnector1">
                <a:avLst/>
              </a:prstGeom>
              <a:ln w="19050">
                <a:solidFill>
                  <a:srgbClr val="F4A261"/>
                </a:solidFill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직선 화살표 연결선 578">
                <a:extLst>
                  <a:ext uri="{FF2B5EF4-FFF2-40B4-BE49-F238E27FC236}">
                    <a16:creationId xmlns:a16="http://schemas.microsoft.com/office/drawing/2014/main" id="{AFE8F1D6-8577-4D3E-9CBF-5E1D69648F30}"/>
                  </a:ext>
                </a:extLst>
              </p:cNvPr>
              <p:cNvCxnSpPr/>
              <p:nvPr/>
            </p:nvCxnSpPr>
            <p:spPr>
              <a:xfrm flipV="1">
                <a:off x="23419682" y="17596438"/>
                <a:ext cx="971850" cy="1790"/>
              </a:xfrm>
              <a:prstGeom prst="straightConnector1">
                <a:avLst/>
              </a:prstGeom>
              <a:ln w="19050">
                <a:solidFill>
                  <a:srgbClr val="F4A26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80" name="그림 579">
                <a:extLst>
                  <a:ext uri="{FF2B5EF4-FFF2-40B4-BE49-F238E27FC236}">
                    <a16:creationId xmlns:a16="http://schemas.microsoft.com/office/drawing/2014/main" id="{8A6028A3-FB59-40F9-A4E5-ADB8912908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8">
                <a:extLst>
                  <a:ext uri="{BEBA8EAE-BF5A-486C-A8C5-ECC9F3942E4B}">
                    <a14:imgProps xmlns:a14="http://schemas.microsoft.com/office/drawing/2010/main">
                      <a14:imgLayer r:embed="rId59">
                        <a14:imgEffect>
                          <a14:backgroundRemoval t="24341" b="97962" l="43090" r="96441"/>
                        </a14:imgEffect>
                      </a14:imgLayer>
                    </a14:imgProps>
                  </a:ext>
                </a:extLst>
              </a:blip>
              <a:srcRect l="44422" t="24630" r="3772" b="3148"/>
              <a:stretch/>
            </p:blipFill>
            <p:spPr>
              <a:xfrm>
                <a:off x="21595183" y="17477812"/>
                <a:ext cx="254531" cy="247854"/>
              </a:xfrm>
              <a:prstGeom prst="rect">
                <a:avLst/>
              </a:prstGeom>
            </p:spPr>
          </p:pic>
          <p:sp>
            <p:nvSpPr>
              <p:cNvPr id="581" name="직사각형 580">
                <a:extLst>
                  <a:ext uri="{FF2B5EF4-FFF2-40B4-BE49-F238E27FC236}">
                    <a16:creationId xmlns:a16="http://schemas.microsoft.com/office/drawing/2014/main" id="{C3F88139-E420-4B6E-B4EF-D3E8DCCA0A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401589" y="17450012"/>
                <a:ext cx="293512" cy="293512"/>
              </a:xfrm>
              <a:prstGeom prst="rect">
                <a:avLst/>
              </a:prstGeom>
              <a:solidFill>
                <a:srgbClr val="F4A261">
                  <a:alpha val="70000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582" name="사각형: 둥근 모서리 581">
                <a:extLst>
                  <a:ext uri="{FF2B5EF4-FFF2-40B4-BE49-F238E27FC236}">
                    <a16:creationId xmlns:a16="http://schemas.microsoft.com/office/drawing/2014/main" id="{7909F42E-CAE9-420D-8F4B-793DBD8BFE5B}"/>
                  </a:ext>
                </a:extLst>
              </p:cNvPr>
              <p:cNvSpPr/>
              <p:nvPr/>
            </p:nvSpPr>
            <p:spPr>
              <a:xfrm>
                <a:off x="22020140" y="16306551"/>
                <a:ext cx="195095" cy="1441121"/>
              </a:xfrm>
              <a:prstGeom prst="roundRect">
                <a:avLst/>
              </a:prstGeom>
              <a:solidFill>
                <a:srgbClr val="DAE3F3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3" name="TextBox 582">
                <a:extLst>
                  <a:ext uri="{FF2B5EF4-FFF2-40B4-BE49-F238E27FC236}">
                    <a16:creationId xmlns:a16="http://schemas.microsoft.com/office/drawing/2014/main" id="{08667900-7F53-4C6C-A7F6-FB30E00CA2BA}"/>
                  </a:ext>
                </a:extLst>
              </p:cNvPr>
              <p:cNvSpPr txBox="1"/>
              <p:nvPr/>
            </p:nvSpPr>
            <p:spPr>
              <a:xfrm rot="5400000">
                <a:off x="21721349" y="16904001"/>
                <a:ext cx="79267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cs typeface="Arial" panose="020B0604020202020204" pitchFamily="34" charset="0"/>
                  </a:rPr>
                  <a:t>Flatten</a:t>
                </a:r>
                <a:endParaRPr lang="ko-KR" altLang="en-US" sz="1000" dirty="0">
                  <a:cs typeface="Arial" panose="020B0604020202020204" pitchFamily="34" charset="0"/>
                </a:endParaRPr>
              </a:p>
            </p:txBody>
          </p:sp>
          <p:grpSp>
            <p:nvGrpSpPr>
              <p:cNvPr id="584" name="그룹 583">
                <a:extLst>
                  <a:ext uri="{FF2B5EF4-FFF2-40B4-BE49-F238E27FC236}">
                    <a16:creationId xmlns:a16="http://schemas.microsoft.com/office/drawing/2014/main" id="{2155BA75-6463-4009-B8C4-DD1C708FA757}"/>
                  </a:ext>
                </a:extLst>
              </p:cNvPr>
              <p:cNvGrpSpPr/>
              <p:nvPr/>
            </p:nvGrpSpPr>
            <p:grpSpPr>
              <a:xfrm>
                <a:off x="30452194" y="18662527"/>
                <a:ext cx="965328" cy="248941"/>
                <a:chOff x="8309467" y="1563457"/>
                <a:chExt cx="532800" cy="137400"/>
              </a:xfrm>
            </p:grpSpPr>
            <p:sp>
              <p:nvSpPr>
                <p:cNvPr id="609" name="직사각형 608">
                  <a:extLst>
                    <a:ext uri="{FF2B5EF4-FFF2-40B4-BE49-F238E27FC236}">
                      <a16:creationId xmlns:a16="http://schemas.microsoft.com/office/drawing/2014/main" id="{9904713E-6B64-4734-9D52-D2039FB65ED5}"/>
                    </a:ext>
                  </a:extLst>
                </p:cNvPr>
                <p:cNvSpPr/>
                <p:nvPr/>
              </p:nvSpPr>
              <p:spPr>
                <a:xfrm>
                  <a:off x="8309467" y="1563457"/>
                  <a:ext cx="532800" cy="133200"/>
                </a:xfrm>
                <a:prstGeom prst="rect">
                  <a:avLst/>
                </a:prstGeom>
                <a:solidFill>
                  <a:srgbClr val="E2F0D9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cxnSp>
              <p:nvCxnSpPr>
                <p:cNvPr id="610" name="직선 연결선 609">
                  <a:extLst>
                    <a:ext uri="{FF2B5EF4-FFF2-40B4-BE49-F238E27FC236}">
                      <a16:creationId xmlns:a16="http://schemas.microsoft.com/office/drawing/2014/main" id="{42CD30C2-443F-4FC6-81A8-BEBAC11A0B78}"/>
                    </a:ext>
                  </a:extLst>
                </p:cNvPr>
                <p:cNvCxnSpPr>
                  <a:stCxn id="609" idx="2"/>
                  <a:endCxn id="609" idx="0"/>
                </p:cNvCxnSpPr>
                <p:nvPr/>
              </p:nvCxnSpPr>
              <p:spPr>
                <a:xfrm flipV="1">
                  <a:off x="8575867" y="1563457"/>
                  <a:ext cx="0" cy="133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직선 연결선 610">
                  <a:extLst>
                    <a:ext uri="{FF2B5EF4-FFF2-40B4-BE49-F238E27FC236}">
                      <a16:creationId xmlns:a16="http://schemas.microsoft.com/office/drawing/2014/main" id="{E122ED26-4260-4078-8F1E-D0200E3A7FCF}"/>
                    </a:ext>
                  </a:extLst>
                </p:cNvPr>
                <p:cNvCxnSpPr/>
                <p:nvPr/>
              </p:nvCxnSpPr>
              <p:spPr>
                <a:xfrm flipV="1">
                  <a:off x="8710680" y="1567657"/>
                  <a:ext cx="0" cy="133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직선 연결선 611">
                  <a:extLst>
                    <a:ext uri="{FF2B5EF4-FFF2-40B4-BE49-F238E27FC236}">
                      <a16:creationId xmlns:a16="http://schemas.microsoft.com/office/drawing/2014/main" id="{362419CF-94D4-467F-902B-2B3DF92C05F0}"/>
                    </a:ext>
                  </a:extLst>
                </p:cNvPr>
                <p:cNvCxnSpPr/>
                <p:nvPr/>
              </p:nvCxnSpPr>
              <p:spPr>
                <a:xfrm flipV="1">
                  <a:off x="8442667" y="1565748"/>
                  <a:ext cx="0" cy="133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46022034-69FB-422A-84B3-3CAB3B282F11}"/>
                  </a:ext>
                </a:extLst>
              </p:cNvPr>
              <p:cNvSpPr txBox="1"/>
              <p:nvPr/>
            </p:nvSpPr>
            <p:spPr>
              <a:xfrm>
                <a:off x="30981363" y="18657189"/>
                <a:ext cx="1511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cs typeface="Arial" panose="020B0604020202020204" pitchFamily="34" charset="0"/>
                  </a:rPr>
                  <a:t>…</a:t>
                </a:r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6" name="TextBox 585">
                    <a:extLst>
                      <a:ext uri="{FF2B5EF4-FFF2-40B4-BE49-F238E27FC236}">
                        <a16:creationId xmlns:a16="http://schemas.microsoft.com/office/drawing/2014/main" id="{D9AB54A6-A19B-4CB4-BE79-EFCCAD34A16A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2921" y="18720533"/>
                    <a:ext cx="12529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800" dirty="0"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6" name="TextBox 585">
                    <a:extLst>
                      <a:ext uri="{FF2B5EF4-FFF2-40B4-BE49-F238E27FC236}">
                        <a16:creationId xmlns:a16="http://schemas.microsoft.com/office/drawing/2014/main" id="{D9AB54A6-A19B-4CB4-BE79-EFCCAD34A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2921" y="18720533"/>
                    <a:ext cx="125291" cy="123111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l="-19048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7" name="TextBox 586">
                    <a:extLst>
                      <a:ext uri="{FF2B5EF4-FFF2-40B4-BE49-F238E27FC236}">
                        <a16:creationId xmlns:a16="http://schemas.microsoft.com/office/drawing/2014/main" id="{E9847B93-B403-4FA2-B7BA-5D21211612A1}"/>
                      </a:ext>
                    </a:extLst>
                  </p:cNvPr>
                  <p:cNvSpPr txBox="1"/>
                  <p:nvPr/>
                </p:nvSpPr>
                <p:spPr>
                  <a:xfrm>
                    <a:off x="30749894" y="18720533"/>
                    <a:ext cx="12766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800" dirty="0"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7" name="TextBox 586">
                    <a:extLst>
                      <a:ext uri="{FF2B5EF4-FFF2-40B4-BE49-F238E27FC236}">
                        <a16:creationId xmlns:a16="http://schemas.microsoft.com/office/drawing/2014/main" id="{E9847B93-B403-4FA2-B7BA-5D21211612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49894" y="18720533"/>
                    <a:ext cx="127663" cy="123111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l="-14286" r="-4762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8" name="TextBox 587">
                    <a:extLst>
                      <a:ext uri="{FF2B5EF4-FFF2-40B4-BE49-F238E27FC236}">
                        <a16:creationId xmlns:a16="http://schemas.microsoft.com/office/drawing/2014/main" id="{97FE5396-BF49-4A29-9920-AA137C0C4C5F}"/>
                      </a:ext>
                    </a:extLst>
                  </p:cNvPr>
                  <p:cNvSpPr txBox="1"/>
                  <p:nvPr/>
                </p:nvSpPr>
                <p:spPr>
                  <a:xfrm>
                    <a:off x="31227535" y="18720533"/>
                    <a:ext cx="14221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800" dirty="0"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8" name="TextBox 587">
                    <a:extLst>
                      <a:ext uri="{FF2B5EF4-FFF2-40B4-BE49-F238E27FC236}">
                        <a16:creationId xmlns:a16="http://schemas.microsoft.com/office/drawing/2014/main" id="{97FE5396-BF49-4A29-9920-AA137C0C4C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27535" y="18720533"/>
                    <a:ext cx="142218" cy="123111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l="-12500" r="-416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9" name="TextBox 588">
                    <a:extLst>
                      <a:ext uri="{FF2B5EF4-FFF2-40B4-BE49-F238E27FC236}">
                        <a16:creationId xmlns:a16="http://schemas.microsoft.com/office/drawing/2014/main" id="{95668A44-5B63-4CE4-8A2E-FA8607A3210F}"/>
                      </a:ext>
                    </a:extLst>
                  </p:cNvPr>
                  <p:cNvSpPr txBox="1"/>
                  <p:nvPr/>
                </p:nvSpPr>
                <p:spPr>
                  <a:xfrm>
                    <a:off x="30376810" y="19693301"/>
                    <a:ext cx="397105" cy="184666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ko-KR" sz="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600" dirty="0"/>
                  </a:p>
                </p:txBody>
              </p:sp>
            </mc:Choice>
            <mc:Fallback xmlns="">
              <p:sp>
                <p:nvSpPr>
                  <p:cNvPr id="589" name="TextBox 588">
                    <a:extLst>
                      <a:ext uri="{FF2B5EF4-FFF2-40B4-BE49-F238E27FC236}">
                        <a16:creationId xmlns:a16="http://schemas.microsoft.com/office/drawing/2014/main" id="{95668A44-5B63-4CE4-8A2E-FA8607A32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76810" y="19693301"/>
                    <a:ext cx="397105" cy="184666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90" name="그룹 589">
                <a:extLst>
                  <a:ext uri="{FF2B5EF4-FFF2-40B4-BE49-F238E27FC236}">
                    <a16:creationId xmlns:a16="http://schemas.microsoft.com/office/drawing/2014/main" id="{30592785-0541-48A3-BA08-A0B59AAA4FC5}"/>
                  </a:ext>
                </a:extLst>
              </p:cNvPr>
              <p:cNvGrpSpPr/>
              <p:nvPr/>
            </p:nvGrpSpPr>
            <p:grpSpPr>
              <a:xfrm>
                <a:off x="30162631" y="18947355"/>
                <a:ext cx="262361" cy="965328"/>
                <a:chOff x="9318274" y="1795823"/>
                <a:chExt cx="144806" cy="532800"/>
              </a:xfrm>
            </p:grpSpPr>
            <p:grpSp>
              <p:nvGrpSpPr>
                <p:cNvPr id="600" name="그룹 599">
                  <a:extLst>
                    <a:ext uri="{FF2B5EF4-FFF2-40B4-BE49-F238E27FC236}">
                      <a16:creationId xmlns:a16="http://schemas.microsoft.com/office/drawing/2014/main" id="{18C894F5-C4D3-4718-B28E-C625AA04D634}"/>
                    </a:ext>
                  </a:extLst>
                </p:cNvPr>
                <p:cNvGrpSpPr/>
                <p:nvPr/>
              </p:nvGrpSpPr>
              <p:grpSpPr>
                <a:xfrm>
                  <a:off x="9318274" y="1795823"/>
                  <a:ext cx="133200" cy="532800"/>
                  <a:chOff x="8008304" y="1867132"/>
                  <a:chExt cx="133200" cy="532800"/>
                </a:xfrm>
              </p:grpSpPr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FE6034E-F5F2-4B0B-A65E-8FD0F9382D46}"/>
                      </a:ext>
                    </a:extLst>
                  </p:cNvPr>
                  <p:cNvSpPr/>
                  <p:nvPr/>
                </p:nvSpPr>
                <p:spPr>
                  <a:xfrm>
                    <a:off x="8008304" y="1867132"/>
                    <a:ext cx="133200" cy="532800"/>
                  </a:xfrm>
                  <a:prstGeom prst="rect">
                    <a:avLst/>
                  </a:prstGeom>
                  <a:solidFill>
                    <a:srgbClr val="FBE5D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/>
                  </a:p>
                </p:txBody>
              </p:sp>
              <p:cxnSp>
                <p:nvCxnSpPr>
                  <p:cNvPr id="606" name="직선 연결선 605">
                    <a:extLst>
                      <a:ext uri="{FF2B5EF4-FFF2-40B4-BE49-F238E27FC236}">
                        <a16:creationId xmlns:a16="http://schemas.microsoft.com/office/drawing/2014/main" id="{03ECABCA-0085-4DA4-AEEF-420472765A72}"/>
                      </a:ext>
                    </a:extLst>
                  </p:cNvPr>
                  <p:cNvCxnSpPr>
                    <a:stCxn id="605" idx="1"/>
                    <a:endCxn id="605" idx="3"/>
                  </p:cNvCxnSpPr>
                  <p:nvPr/>
                </p:nvCxnSpPr>
                <p:spPr>
                  <a:xfrm>
                    <a:off x="8008304" y="2133532"/>
                    <a:ext cx="133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직선 연결선 606">
                    <a:extLst>
                      <a:ext uri="{FF2B5EF4-FFF2-40B4-BE49-F238E27FC236}">
                        <a16:creationId xmlns:a16="http://schemas.microsoft.com/office/drawing/2014/main" id="{379CD480-F804-41E8-8459-729EAB83B6FD}"/>
                      </a:ext>
                    </a:extLst>
                  </p:cNvPr>
                  <p:cNvCxnSpPr/>
                  <p:nvPr/>
                </p:nvCxnSpPr>
                <p:spPr>
                  <a:xfrm>
                    <a:off x="8008304" y="2001743"/>
                    <a:ext cx="133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8" name="직선 연결선 607">
                    <a:extLst>
                      <a:ext uri="{FF2B5EF4-FFF2-40B4-BE49-F238E27FC236}">
                        <a16:creationId xmlns:a16="http://schemas.microsoft.com/office/drawing/2014/main" id="{94939EF2-A075-4C26-90AB-CBA64AB5187C}"/>
                      </a:ext>
                    </a:extLst>
                  </p:cNvPr>
                  <p:cNvCxnSpPr/>
                  <p:nvPr/>
                </p:nvCxnSpPr>
                <p:spPr>
                  <a:xfrm>
                    <a:off x="8008304" y="2266805"/>
                    <a:ext cx="1332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1" name="TextBox 600">
                  <a:extLst>
                    <a:ext uri="{FF2B5EF4-FFF2-40B4-BE49-F238E27FC236}">
                      <a16:creationId xmlns:a16="http://schemas.microsoft.com/office/drawing/2014/main" id="{A58D7D73-8566-48A4-B3A0-FD567D921482}"/>
                    </a:ext>
                  </a:extLst>
                </p:cNvPr>
                <p:cNvSpPr txBox="1"/>
                <p:nvPr/>
              </p:nvSpPr>
              <p:spPr>
                <a:xfrm rot="5400000">
                  <a:off x="9344401" y="2049784"/>
                  <a:ext cx="118448" cy="1189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dirty="0">
                      <a:cs typeface="Arial" panose="020B0604020202020204" pitchFamily="34" charset="0"/>
                    </a:rPr>
                    <a:t>…</a:t>
                  </a:r>
                  <a:endParaRPr lang="ko-KR" altLang="en-US" sz="800" dirty="0"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2" name="TextBox 601">
                      <a:extLst>
                        <a:ext uri="{FF2B5EF4-FFF2-40B4-BE49-F238E27FC236}">
                          <a16:creationId xmlns:a16="http://schemas.microsoft.com/office/drawing/2014/main" id="{2AFE20AF-55FD-442B-ADE8-C0455FFA61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55898" y="1829051"/>
                      <a:ext cx="58747" cy="679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800" dirty="0"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02" name="TextBox 601">
                      <a:extLst>
                        <a:ext uri="{FF2B5EF4-FFF2-40B4-BE49-F238E27FC236}">
                          <a16:creationId xmlns:a16="http://schemas.microsoft.com/office/drawing/2014/main" id="{2AFE20AF-55FD-442B-ADE8-C0455FFA61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55898" y="1829051"/>
                      <a:ext cx="58747" cy="67949"/>
                    </a:xfrm>
                    <a:prstGeom prst="rect">
                      <a:avLst/>
                    </a:prstGeom>
                    <a:blipFill>
                      <a:blip r:embed="rId64"/>
                      <a:stretch>
                        <a:fillRect l="-23529" r="-11765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3" name="TextBox 602">
                      <a:extLst>
                        <a:ext uri="{FF2B5EF4-FFF2-40B4-BE49-F238E27FC236}">
                          <a16:creationId xmlns:a16="http://schemas.microsoft.com/office/drawing/2014/main" id="{8E2F23A6-CE8F-431B-96FF-EB1B5CB5E5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55244" y="1962283"/>
                      <a:ext cx="57403" cy="679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800" dirty="0"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03" name="TextBox 602">
                      <a:extLst>
                        <a:ext uri="{FF2B5EF4-FFF2-40B4-BE49-F238E27FC236}">
                          <a16:creationId xmlns:a16="http://schemas.microsoft.com/office/drawing/2014/main" id="{8E2F23A6-CE8F-431B-96FF-EB1B5CB5E50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55244" y="1962283"/>
                      <a:ext cx="57403" cy="67949"/>
                    </a:xfrm>
                    <a:prstGeom prst="rect">
                      <a:avLst/>
                    </a:prstGeom>
                    <a:blipFill>
                      <a:blip r:embed="rId65"/>
                      <a:stretch>
                        <a:fillRect l="-23529" r="-11765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4" name="TextBox 603">
                      <a:extLst>
                        <a:ext uri="{FF2B5EF4-FFF2-40B4-BE49-F238E27FC236}">
                          <a16:creationId xmlns:a16="http://schemas.microsoft.com/office/drawing/2014/main" id="{60AF6A2B-1A35-4776-8BDB-923C489C7F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51227" y="2226239"/>
                      <a:ext cx="65472" cy="679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sz="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800" dirty="0"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04" name="TextBox 603">
                      <a:extLst>
                        <a:ext uri="{FF2B5EF4-FFF2-40B4-BE49-F238E27FC236}">
                          <a16:creationId xmlns:a16="http://schemas.microsoft.com/office/drawing/2014/main" id="{60AF6A2B-1A35-4776-8BDB-923C489C7F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51227" y="2226239"/>
                      <a:ext cx="65472" cy="67949"/>
                    </a:xfrm>
                    <a:prstGeom prst="rect">
                      <a:avLst/>
                    </a:prstGeom>
                    <a:blipFill>
                      <a:blip r:embed="rId66"/>
                      <a:stretch>
                        <a:fillRect l="-20000" r="-10000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91" name="사각형: 둥근 모서리 590">
                <a:extLst>
                  <a:ext uri="{FF2B5EF4-FFF2-40B4-BE49-F238E27FC236}">
                    <a16:creationId xmlns:a16="http://schemas.microsoft.com/office/drawing/2014/main" id="{948D8A97-CCE1-460E-954D-CE95FF5F2F18}"/>
                  </a:ext>
                </a:extLst>
              </p:cNvPr>
              <p:cNvSpPr/>
              <p:nvPr/>
            </p:nvSpPr>
            <p:spPr>
              <a:xfrm>
                <a:off x="23817359" y="16303017"/>
                <a:ext cx="195095" cy="1437570"/>
              </a:xfrm>
              <a:prstGeom prst="roundRect">
                <a:avLst/>
              </a:prstGeom>
              <a:solidFill>
                <a:srgbClr val="DAE3F3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2" name="TextBox 591">
                <a:extLst>
                  <a:ext uri="{FF2B5EF4-FFF2-40B4-BE49-F238E27FC236}">
                    <a16:creationId xmlns:a16="http://schemas.microsoft.com/office/drawing/2014/main" id="{8D2A86D9-5993-49C4-98BD-9EF64BE4F770}"/>
                  </a:ext>
                </a:extLst>
              </p:cNvPr>
              <p:cNvSpPr txBox="1"/>
              <p:nvPr/>
            </p:nvSpPr>
            <p:spPr>
              <a:xfrm rot="5400000">
                <a:off x="23221213" y="16898692"/>
                <a:ext cx="138738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cs typeface="Arial" panose="020B0604020202020204" pitchFamily="34" charset="0"/>
                  </a:rPr>
                  <a:t>Linear projection</a:t>
                </a:r>
                <a:endParaRPr lang="ko-KR" altLang="en-US" sz="100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593" name="직선 화살표 연결선 592">
                <a:extLst>
                  <a:ext uri="{FF2B5EF4-FFF2-40B4-BE49-F238E27FC236}">
                    <a16:creationId xmlns:a16="http://schemas.microsoft.com/office/drawing/2014/main" id="{9E24AA57-38A3-4473-A75D-B43D7B0F8B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0686661" y="18533524"/>
                <a:ext cx="255600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직선 화살표 연결선 593">
                <a:extLst>
                  <a:ext uri="{FF2B5EF4-FFF2-40B4-BE49-F238E27FC236}">
                    <a16:creationId xmlns:a16="http://schemas.microsoft.com/office/drawing/2014/main" id="{71BD0D1A-875E-491F-8072-8E3A45F88C7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1175091" y="18530309"/>
                <a:ext cx="259200" cy="2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직선 연결선 594">
                <a:extLst>
                  <a:ext uri="{FF2B5EF4-FFF2-40B4-BE49-F238E27FC236}">
                    <a16:creationId xmlns:a16="http://schemas.microsoft.com/office/drawing/2014/main" id="{D2B458B2-83BA-4979-A006-33BF2644DFDD}"/>
                  </a:ext>
                </a:extLst>
              </p:cNvPr>
              <p:cNvCxnSpPr/>
              <p:nvPr/>
            </p:nvCxnSpPr>
            <p:spPr>
              <a:xfrm>
                <a:off x="30003601" y="19072230"/>
                <a:ext cx="0" cy="7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직선 화살표 연결선 595">
                <a:extLst>
                  <a:ext uri="{FF2B5EF4-FFF2-40B4-BE49-F238E27FC236}">
                    <a16:creationId xmlns:a16="http://schemas.microsoft.com/office/drawing/2014/main" id="{B0C32F71-5307-427A-8206-51AC232D2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98150" y="19795030"/>
                <a:ext cx="169585" cy="2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직선 화살표 연결선 596">
                <a:extLst>
                  <a:ext uri="{FF2B5EF4-FFF2-40B4-BE49-F238E27FC236}">
                    <a16:creationId xmlns:a16="http://schemas.microsoft.com/office/drawing/2014/main" id="{3D738A49-B166-4936-8268-7FF5D897B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97705" y="19075792"/>
                <a:ext cx="169585" cy="2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직선 화살표 연결선 597">
                <a:extLst>
                  <a:ext uri="{FF2B5EF4-FFF2-40B4-BE49-F238E27FC236}">
                    <a16:creationId xmlns:a16="http://schemas.microsoft.com/office/drawing/2014/main" id="{B8AE3EE6-8D0C-4344-8510-EAC95878A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97145" y="19322450"/>
                <a:ext cx="169585" cy="2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9" name="그림 598">
                <a:extLst>
                  <a:ext uri="{FF2B5EF4-FFF2-40B4-BE49-F238E27FC236}">
                    <a16:creationId xmlns:a16="http://schemas.microsoft.com/office/drawing/2014/main" id="{B4BDAB69-0ED6-412F-9DF8-EFC5FAC9DC6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7">
                <a:extLst>
                  <a:ext uri="{BEBA8EAE-BF5A-486C-A8C5-ECC9F3942E4B}">
                    <a14:imgProps xmlns:a14="http://schemas.microsoft.com/office/drawing/2010/main">
                      <a14:imgLayer r:embed="rId68">
                        <a14:imgEffect>
                          <a14:backgroundRemoval t="10000" b="90000" l="10000" r="90000">
                            <a14:foregroundMark x1="23241" y1="45863" x2="63484" y2="27338"/>
                            <a14:foregroundMark x1="25544" y1="52338" x2="47069" y2="55755"/>
                            <a14:foregroundMark x1="49288" y1="67326" x2="67337" y2="68765"/>
                            <a14:foregroundMark x1="60888" y1="66547" x2="66415" y2="64688"/>
                            <a14:foregroundMark x1="55821" y1="73082" x2="64908" y2="72782"/>
                          </a14:backgroundRemoval>
                        </a14:imgEffect>
                      </a14:imgLayer>
                    </a14:imgProps>
                  </a:ext>
                </a:extLst>
              </a:blip>
              <a:srcRect l="19959" t="16420" r="23928" b="15687"/>
              <a:stretch/>
            </p:blipFill>
            <p:spPr>
              <a:xfrm>
                <a:off x="19819335" y="18610164"/>
                <a:ext cx="1024030" cy="887058"/>
              </a:xfrm>
              <a:prstGeom prst="rect">
                <a:avLst/>
              </a:prstGeom>
            </p:spPr>
          </p:pic>
          <p:cxnSp>
            <p:nvCxnSpPr>
              <p:cNvPr id="223" name="연결선: 구부러짐 222">
                <a:extLst>
                  <a:ext uri="{FF2B5EF4-FFF2-40B4-BE49-F238E27FC236}">
                    <a16:creationId xmlns:a16="http://schemas.microsoft.com/office/drawing/2014/main" id="{BBCAF6B6-0286-46B7-A9CA-2935C51B3F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48400" y="16938040"/>
                <a:ext cx="228287" cy="223826"/>
              </a:xfrm>
              <a:prstGeom prst="curvedConnector3">
                <a:avLst>
                  <a:gd name="adj1" fmla="val 37"/>
                </a:avLst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사다리꼴 223">
                <a:extLst>
                  <a:ext uri="{FF2B5EF4-FFF2-40B4-BE49-F238E27FC236}">
                    <a16:creationId xmlns:a16="http://schemas.microsoft.com/office/drawing/2014/main" id="{4CDEAC7E-F1B5-4E0D-8319-4008DA664368}"/>
                  </a:ext>
                </a:extLst>
              </p:cNvPr>
              <p:cNvSpPr/>
              <p:nvPr/>
            </p:nvSpPr>
            <p:spPr>
              <a:xfrm rot="16200000" flipH="1">
                <a:off x="28182342" y="16421718"/>
                <a:ext cx="1676795" cy="1187281"/>
              </a:xfrm>
              <a:prstGeom prst="trapezoid">
                <a:avLst/>
              </a:prstGeom>
              <a:solidFill>
                <a:srgbClr val="DAE3F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9A8FF27-EB3B-4F44-865B-A84003556C29}"/>
                  </a:ext>
                </a:extLst>
              </p:cNvPr>
              <p:cNvSpPr txBox="1"/>
              <p:nvPr/>
            </p:nvSpPr>
            <p:spPr>
              <a:xfrm rot="5400000">
                <a:off x="28615243" y="16784526"/>
                <a:ext cx="810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Versatile</a:t>
                </a:r>
              </a:p>
              <a:p>
                <a:pPr algn="ctr"/>
                <a:r>
                  <a:rPr lang="en-US" altLang="ko-KR" sz="1200" dirty="0">
                    <a:cs typeface="Arial" panose="020B0604020202020204" pitchFamily="34" charset="0"/>
                  </a:rPr>
                  <a:t>Diffusion</a:t>
                </a:r>
                <a:endParaRPr lang="ko-KR" altLang="en-US" sz="900" dirty="0">
                  <a:cs typeface="Arial" panose="020B0604020202020204" pitchFamily="34" charset="0"/>
                </a:endParaRPr>
              </a:p>
            </p:txBody>
          </p:sp>
          <p:pic>
            <p:nvPicPr>
              <p:cNvPr id="529" name="그래픽 528" descr="눈송이 단색으로 채워진">
                <a:extLst>
                  <a:ext uri="{FF2B5EF4-FFF2-40B4-BE49-F238E27FC236}">
                    <a16:creationId xmlns:a16="http://schemas.microsoft.com/office/drawing/2014/main" id="{B3F3DAD7-AAB3-40B7-B7DB-78A0E6BC5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28168675" y="16230575"/>
                <a:ext cx="509424" cy="509424"/>
              </a:xfrm>
              <a:prstGeom prst="rect">
                <a:avLst/>
              </a:prstGeom>
            </p:spPr>
          </p:pic>
          <p:cxnSp>
            <p:nvCxnSpPr>
              <p:cNvPr id="230" name="연결선: 구부러짐 229">
                <a:extLst>
                  <a:ext uri="{FF2B5EF4-FFF2-40B4-BE49-F238E27FC236}">
                    <a16:creationId xmlns:a16="http://schemas.microsoft.com/office/drawing/2014/main" id="{A00312A6-57FB-453F-A7B1-B874075038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113454" y="18841773"/>
                <a:ext cx="228287" cy="326124"/>
              </a:xfrm>
              <a:prstGeom prst="curvedConnector3">
                <a:avLst>
                  <a:gd name="adj1" fmla="val 36"/>
                </a:avLst>
              </a:prstGeom>
              <a:ln w="19050">
                <a:solidFill>
                  <a:schemeClr val="tx1"/>
                </a:solidFill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4" name="그림 513">
                <a:extLst>
                  <a:ext uri="{FF2B5EF4-FFF2-40B4-BE49-F238E27FC236}">
                    <a16:creationId xmlns:a16="http://schemas.microsoft.com/office/drawing/2014/main" id="{BC168644-04AA-4F2B-9805-2FDAD00D5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9"/>
              <a:srcRect l="9793" t="5381" r="19846" b="8995"/>
              <a:stretch/>
            </p:blipFill>
            <p:spPr>
              <a:xfrm>
                <a:off x="22317822" y="18652087"/>
                <a:ext cx="1126437" cy="1126437"/>
              </a:xfrm>
              <a:prstGeom prst="rect">
                <a:avLst/>
              </a:prstGeom>
            </p:spPr>
          </p:pic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691075F2-5774-40F5-B728-D06BE17AF707}"/>
                  </a:ext>
                </a:extLst>
              </p:cNvPr>
              <p:cNvSpPr txBox="1"/>
              <p:nvPr/>
            </p:nvSpPr>
            <p:spPr>
              <a:xfrm>
                <a:off x="24368520" y="18723112"/>
                <a:ext cx="1807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cs typeface="Arial" panose="020B0604020202020204" pitchFamily="34" charset="0"/>
                  </a:rPr>
                  <a:t>Ｖ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989DC5AC-5C90-4CD9-AE6C-21654D9F953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02312" y="19067682"/>
                    <a:ext cx="319971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cs typeface="Arial" panose="020B0604020202020204" pitchFamily="34" charset="0"/>
                      </a:rPr>
                      <a:t>Q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altLang="ko-KR" sz="1000" dirty="0"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altLang="ko-KR" sz="1000" dirty="0">
                        <a:cs typeface="Arial" panose="020B0604020202020204" pitchFamily="34" charset="0"/>
                      </a:rPr>
                      <a:t>K</a:t>
                    </a:r>
                    <a:r>
                      <a:rPr lang="en-US" altLang="ko-KR" sz="1000" baseline="30000" dirty="0">
                        <a:cs typeface="Arial" panose="020B0604020202020204" pitchFamily="34" charset="0"/>
                      </a:rPr>
                      <a:t>T</a:t>
                    </a:r>
                    <a:endParaRPr lang="ko-KR" altLang="en-US" sz="1000" baseline="30000" dirty="0"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989DC5AC-5C90-4CD9-AE6C-21654D9F95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02312" y="19067682"/>
                    <a:ext cx="319971" cy="553998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b="-549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EE2305FC-EA7A-492D-8D43-2AC955742D69}"/>
                  </a:ext>
                </a:extLst>
              </p:cNvPr>
              <p:cNvSpPr txBox="1"/>
              <p:nvPr/>
            </p:nvSpPr>
            <p:spPr>
              <a:xfrm>
                <a:off x="30981350" y="18941350"/>
                <a:ext cx="1511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cs typeface="Arial" panose="020B0604020202020204" pitchFamily="34" charset="0"/>
                  </a:rPr>
                  <a:t>…</a:t>
                </a:r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E2EE0164-774F-4851-A209-E0CCF4844735}"/>
                  </a:ext>
                </a:extLst>
              </p:cNvPr>
              <p:cNvSpPr txBox="1"/>
              <p:nvPr/>
            </p:nvSpPr>
            <p:spPr>
              <a:xfrm>
                <a:off x="30981337" y="19184231"/>
                <a:ext cx="1511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cs typeface="Arial" panose="020B0604020202020204" pitchFamily="34" charset="0"/>
                  </a:rPr>
                  <a:t>…</a:t>
                </a:r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6C574C5C-A054-4A56-AF98-E3A20C588C37}"/>
                  </a:ext>
                </a:extLst>
              </p:cNvPr>
              <p:cNvSpPr txBox="1"/>
              <p:nvPr/>
            </p:nvSpPr>
            <p:spPr>
              <a:xfrm>
                <a:off x="30981329" y="19665236"/>
                <a:ext cx="1511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cs typeface="Arial" panose="020B0604020202020204" pitchFamily="34" charset="0"/>
                  </a:rPr>
                  <a:t>…</a:t>
                </a:r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D352F653-9AA9-41C2-9BF5-948D1D41C585}"/>
                  </a:ext>
                </a:extLst>
              </p:cNvPr>
              <p:cNvSpPr txBox="1"/>
              <p:nvPr/>
            </p:nvSpPr>
            <p:spPr>
              <a:xfrm rot="5400000">
                <a:off x="30499297" y="19406950"/>
                <a:ext cx="2146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cs typeface="Arial" panose="020B0604020202020204" pitchFamily="34" charset="0"/>
                  </a:rPr>
                  <a:t>…</a:t>
                </a:r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E3160776-4C44-418C-AD69-924FD549F95C}"/>
                  </a:ext>
                </a:extLst>
              </p:cNvPr>
              <p:cNvSpPr txBox="1"/>
              <p:nvPr/>
            </p:nvSpPr>
            <p:spPr>
              <a:xfrm rot="5400000">
                <a:off x="30738270" y="19406950"/>
                <a:ext cx="2146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cs typeface="Arial" panose="020B0604020202020204" pitchFamily="34" charset="0"/>
                  </a:rPr>
                  <a:t>…</a:t>
                </a:r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90BFBF89-7150-47C7-9C5E-F491E55B51B7}"/>
                  </a:ext>
                </a:extLst>
              </p:cNvPr>
              <p:cNvSpPr txBox="1"/>
              <p:nvPr/>
            </p:nvSpPr>
            <p:spPr>
              <a:xfrm rot="5400000">
                <a:off x="31222338" y="19406950"/>
                <a:ext cx="21460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cs typeface="Arial" panose="020B0604020202020204" pitchFamily="34" charset="0"/>
                  </a:rPr>
                  <a:t>…</a:t>
                </a:r>
                <a:endParaRPr lang="ko-KR" altLang="en-US" sz="800" dirty="0">
                  <a:cs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345152C7-1505-4411-B88C-0EA52D5789A0}"/>
                    </a:ext>
                  </a:extLst>
                </p:cNvPr>
                <p:cNvSpPr txBox="1"/>
                <p:nvPr/>
              </p:nvSpPr>
              <p:spPr>
                <a:xfrm>
                  <a:off x="384478" y="13674564"/>
                  <a:ext cx="16101944" cy="3295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971550" lvl="1" indent="-514350" algn="just">
                    <a:buFont typeface="+mj-lt"/>
                    <a:buAutoNum type="arabicParenR"/>
                  </a:pP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We parcellate the NSDgeneral mask into 20 cortical sub-regions based on the Desikan-Killiany atlas.</a:t>
                  </a:r>
                </a:p>
                <a:p>
                  <a:pPr marL="971550" lvl="1" indent="-514350" algn="just">
                    <a:buFont typeface="+mj-lt"/>
                    <a:buAutoNum type="arabicParenR"/>
                  </a:pP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Voxel-wise responses (x</a:t>
                  </a:r>
                  <a:r>
                    <a:rPr lang="en-US" altLang="ko-KR" sz="3200" baseline="-250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i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) are linearly projected into 768-dim regional embedding (z</a:t>
                  </a:r>
                  <a:r>
                    <a:rPr lang="en-US" altLang="ko-KR" sz="3200" baseline="-250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i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).</a:t>
                  </a:r>
                </a:p>
                <a:p>
                  <a:pPr marL="971550" lvl="1" indent="-514350" algn="just">
                    <a:buFont typeface="+mj-lt"/>
                    <a:buAutoNum type="arabicParenR"/>
                  </a:pP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All regional embeddings are concatenated to form Z, which serve as input tokens to the Connectome-Transformer.</a:t>
                  </a:r>
                </a:p>
                <a:p>
                  <a:pPr lvl="1">
                    <a:lnSpc>
                      <a:spcPct val="175000"/>
                    </a:lnSpc>
                  </a:pP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	z</a:t>
                  </a:r>
                  <a:r>
                    <a:rPr lang="en-US" altLang="ko-KR" sz="3200" baseline="-250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i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 = x</a:t>
                  </a:r>
                  <a:r>
                    <a:rPr lang="en-US" altLang="ko-KR" sz="3200" baseline="-250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i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w</a:t>
                  </a:r>
                  <a:r>
                    <a:rPr lang="en-US" altLang="ko-KR" sz="3200" baseline="-250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i 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+ e</a:t>
                  </a:r>
                  <a:r>
                    <a:rPr lang="en-US" altLang="ko-KR" sz="3200" baseline="-250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i 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, Z = [z</a:t>
                  </a:r>
                  <a:r>
                    <a:rPr lang="en-US" altLang="ko-KR" sz="3200" baseline="-250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1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, z</a:t>
                  </a:r>
                  <a:r>
                    <a:rPr lang="en-US" altLang="ko-KR" sz="3200" baseline="-250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2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,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3200" i="1">
                          <a:solidFill>
                            <a:srgbClr val="2A1E1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a14:m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, z</a:t>
                  </a:r>
                  <a:r>
                    <a:rPr lang="en-US" altLang="ko-KR" sz="3200" baseline="-250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20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]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3200" i="1" smtClean="0">
                          <a:solidFill>
                            <a:srgbClr val="2A1E1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sz="3200" i="1" smtClean="0">
                          <a:solidFill>
                            <a:srgbClr val="2A1E1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a14:m>
                  <a:r>
                    <a:rPr lang="en-US" altLang="ko-KR" sz="3200" baseline="300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20×768</a:t>
                  </a:r>
                  <a:endParaRPr lang="ko-KR" altLang="en-US" sz="3200" dirty="0">
                    <a:solidFill>
                      <a:srgbClr val="2A1E18"/>
                    </a:solidFill>
                  </a:endParaRPr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345152C7-1505-4411-B88C-0EA52D578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478" y="13674564"/>
                  <a:ext cx="16101944" cy="3295261"/>
                </a:xfrm>
                <a:prstGeom prst="rect">
                  <a:avLst/>
                </a:prstGeom>
                <a:blipFill>
                  <a:blip r:embed="rId71"/>
                  <a:stretch>
                    <a:fillRect t="-2222" r="-984" b="-53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BCCAF93D-E011-4ED7-AA58-25632FBC3466}"/>
                    </a:ext>
                  </a:extLst>
                </p:cNvPr>
                <p:cNvSpPr txBox="1"/>
                <p:nvPr/>
              </p:nvSpPr>
              <p:spPr>
                <a:xfrm>
                  <a:off x="510185" y="17578593"/>
                  <a:ext cx="15823098" cy="21928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914400" lvl="1" indent="-457200" algn="just">
                    <a:buFontTx/>
                    <a:buChar char="-"/>
                  </a:pP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We extend the connectome transformer by adding FC prior into its self-attention mechanism and incorporating an inter-regional positional embedding.</a:t>
                  </a:r>
                </a:p>
                <a:p>
                  <a:pPr lvl="1" algn="just">
                    <a:lnSpc>
                      <a:spcPct val="120000"/>
                    </a:lnSpc>
                  </a:pP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	Attention(Q, K, V) = softmax(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3200" i="1" smtClean="0">
                              <a:solidFill>
                                <a:srgbClr val="2A1E18"/>
                              </a:solidFill>
                              <a:latin typeface="Cambria Math" panose="02040503050406030204" pitchFamily="18" charset="0"/>
                              <a:ea typeface="Noto Sans KR Medium" panose="020B0200000000000000" pitchFamily="50" charset="-127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3200" dirty="0">
                              <a:solidFill>
                                <a:srgbClr val="2A1E18"/>
                              </a:solidFill>
                              <a:latin typeface="Franklin Gothic Medium" panose="020B0603020102020204" pitchFamily="34" charset="0"/>
                              <a:ea typeface="Noto Sans KR Medium" panose="020B0200000000000000" pitchFamily="50" charset="-127"/>
                            </a:rPr>
                            <m:t>QK</m:t>
                          </m:r>
                          <m:r>
                            <m:rPr>
                              <m:nor/>
                            </m:rPr>
                            <a:rPr lang="en-US" altLang="ko-KR" sz="3200" baseline="30000" dirty="0">
                              <a:solidFill>
                                <a:srgbClr val="2A1E18"/>
                              </a:solidFill>
                              <a:latin typeface="Franklin Gothic Medium" panose="020B0603020102020204" pitchFamily="34" charset="0"/>
                              <a:ea typeface="Noto Sans KR Medium" panose="020B0200000000000000" pitchFamily="50" charset="-127"/>
                            </a:rPr>
                            <m:t>T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3200" i="1" smtClean="0">
                                  <a:solidFill>
                                    <a:srgbClr val="2A1E18"/>
                                  </a:solidFill>
                                  <a:latin typeface="Cambria Math" panose="02040503050406030204" pitchFamily="18" charset="0"/>
                                  <a:ea typeface="Noto Sans KR Medium" panose="020B0200000000000000" pitchFamily="50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ko-KR" sz="3200" dirty="0">
                                  <a:solidFill>
                                    <a:srgbClr val="2A1E18"/>
                                  </a:solidFill>
                                  <a:latin typeface="Franklin Gothic Medium" panose="020B0603020102020204" pitchFamily="34" charset="0"/>
                                  <a:ea typeface="Noto Sans KR Medium" panose="020B0200000000000000" pitchFamily="50" charset="-127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altLang="ko-KR" sz="3200" baseline="-25000" dirty="0">
                                  <a:solidFill>
                                    <a:srgbClr val="2A1E18"/>
                                  </a:solidFill>
                                  <a:latin typeface="Franklin Gothic Medium" panose="020B0603020102020204" pitchFamily="34" charset="0"/>
                                  <a:ea typeface="Noto Sans KR Medium" panose="020B0200000000000000" pitchFamily="50" charset="-127"/>
                                </a:rPr>
                                <m:t>k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ko-KR" altLang="en-US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＋</a:t>
                  </a:r>
                  <a:r>
                    <a:rPr lang="en-US" altLang="ko-KR" sz="3200" dirty="0">
                      <a:solidFill>
                        <a:srgbClr val="2A1E18"/>
                      </a:solidFill>
                      <a:latin typeface="Franklin Gothic Medium" panose="020B0603020102020204" pitchFamily="34" charset="0"/>
                      <a:ea typeface="Noto Sans KR Medium" panose="020B0200000000000000" pitchFamily="50" charset="-127"/>
                    </a:rPr>
                    <a:t>FC)V</a:t>
                  </a:r>
                </a:p>
              </p:txBody>
            </p:sp>
          </mc:Choice>
          <mc:Fallback xmlns=""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BCCAF93D-E011-4ED7-AA58-25632FBC3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85" y="17578593"/>
                  <a:ext cx="15823098" cy="2192844"/>
                </a:xfrm>
                <a:prstGeom prst="rect">
                  <a:avLst/>
                </a:prstGeom>
                <a:blipFill>
                  <a:blip r:embed="rId72"/>
                  <a:stretch>
                    <a:fillRect t="-3333" r="-100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500EA39-87A7-4C01-ABB6-149B34417C75}"/>
                </a:ext>
              </a:extLst>
            </p:cNvPr>
            <p:cNvSpPr txBox="1"/>
            <p:nvPr/>
          </p:nvSpPr>
          <p:spPr>
            <a:xfrm>
              <a:off x="726046" y="16951043"/>
              <a:ext cx="165554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dirty="0">
                  <a:solidFill>
                    <a:srgbClr val="AD7661"/>
                  </a:solidFill>
                  <a:latin typeface="Franklin Gothic Medium" panose="020B0603020102020204" pitchFamily="34" charset="0"/>
                  <a:ea typeface="Noto Sans KR Medium" panose="020B0200000000000000" pitchFamily="50" charset="-127"/>
                </a:rPr>
                <a:t>(b) Connectome-Transformer</a:t>
              </a:r>
            </a:p>
          </p:txBody>
        </p:sp>
      </p:grpSp>
      <p:graphicFrame>
        <p:nvGraphicFramePr>
          <p:cNvPr id="314" name="표 4">
            <a:extLst>
              <a:ext uri="{FF2B5EF4-FFF2-40B4-BE49-F238E27FC236}">
                <a16:creationId xmlns:a16="http://schemas.microsoft.com/office/drawing/2014/main" id="{59B326F2-0815-4269-B075-F94229531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534805"/>
              </p:ext>
            </p:extLst>
          </p:nvPr>
        </p:nvGraphicFramePr>
        <p:xfrm>
          <a:off x="18941258" y="24600747"/>
          <a:ext cx="12458985" cy="7128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6779">
                  <a:extLst>
                    <a:ext uri="{9D8B030D-6E8A-4147-A177-3AD203B41FA5}">
                      <a16:colId xmlns:a16="http://schemas.microsoft.com/office/drawing/2014/main" val="1328961080"/>
                    </a:ext>
                  </a:extLst>
                </a:gridCol>
                <a:gridCol w="2496779">
                  <a:extLst>
                    <a:ext uri="{9D8B030D-6E8A-4147-A177-3AD203B41FA5}">
                      <a16:colId xmlns:a16="http://schemas.microsoft.com/office/drawing/2014/main" val="3833792938"/>
                    </a:ext>
                  </a:extLst>
                </a:gridCol>
                <a:gridCol w="2496779">
                  <a:extLst>
                    <a:ext uri="{9D8B030D-6E8A-4147-A177-3AD203B41FA5}">
                      <a16:colId xmlns:a16="http://schemas.microsoft.com/office/drawing/2014/main" val="3791040890"/>
                    </a:ext>
                  </a:extLst>
                </a:gridCol>
                <a:gridCol w="2496779">
                  <a:extLst>
                    <a:ext uri="{9D8B030D-6E8A-4147-A177-3AD203B41FA5}">
                      <a16:colId xmlns:a16="http://schemas.microsoft.com/office/drawing/2014/main" val="1315281383"/>
                    </a:ext>
                  </a:extLst>
                </a:gridCol>
                <a:gridCol w="2471869">
                  <a:extLst>
                    <a:ext uri="{9D8B030D-6E8A-4147-A177-3AD203B41FA5}">
                      <a16:colId xmlns:a16="http://schemas.microsoft.com/office/drawing/2014/main" val="3361064258"/>
                    </a:ext>
                  </a:extLst>
                </a:gridCol>
              </a:tblGrid>
              <a:tr h="2376048"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5401573"/>
                  </a:ext>
                </a:extLst>
              </a:tr>
              <a:tr h="2376048"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200435"/>
                  </a:ext>
                </a:extLst>
              </a:tr>
              <a:tr h="2376048"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300" dirty="0"/>
                    </a:p>
                  </a:txBody>
                  <a:tcPr marL="90355" marR="90355" marT="45178" marB="4517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9558130"/>
                  </a:ext>
                </a:extLst>
              </a:tr>
            </a:tbl>
          </a:graphicData>
        </a:graphic>
      </p:graphicFrame>
      <p:graphicFrame>
        <p:nvGraphicFramePr>
          <p:cNvPr id="316" name="표 4">
            <a:extLst>
              <a:ext uri="{FF2B5EF4-FFF2-40B4-BE49-F238E27FC236}">
                <a16:creationId xmlns:a16="http://schemas.microsoft.com/office/drawing/2014/main" id="{04BF4F7A-80F6-4E5F-BC7F-BD101DDF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865837"/>
              </p:ext>
            </p:extLst>
          </p:nvPr>
        </p:nvGraphicFramePr>
        <p:xfrm>
          <a:off x="19038352" y="33232580"/>
          <a:ext cx="12370490" cy="6793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4098">
                  <a:extLst>
                    <a:ext uri="{9D8B030D-6E8A-4147-A177-3AD203B41FA5}">
                      <a16:colId xmlns:a16="http://schemas.microsoft.com/office/drawing/2014/main" val="3592287934"/>
                    </a:ext>
                  </a:extLst>
                </a:gridCol>
                <a:gridCol w="2474098">
                  <a:extLst>
                    <a:ext uri="{9D8B030D-6E8A-4147-A177-3AD203B41FA5}">
                      <a16:colId xmlns:a16="http://schemas.microsoft.com/office/drawing/2014/main" val="3368195765"/>
                    </a:ext>
                  </a:extLst>
                </a:gridCol>
                <a:gridCol w="2474098">
                  <a:extLst>
                    <a:ext uri="{9D8B030D-6E8A-4147-A177-3AD203B41FA5}">
                      <a16:colId xmlns:a16="http://schemas.microsoft.com/office/drawing/2014/main" val="1655971993"/>
                    </a:ext>
                  </a:extLst>
                </a:gridCol>
                <a:gridCol w="2474098">
                  <a:extLst>
                    <a:ext uri="{9D8B030D-6E8A-4147-A177-3AD203B41FA5}">
                      <a16:colId xmlns:a16="http://schemas.microsoft.com/office/drawing/2014/main" val="3042127777"/>
                    </a:ext>
                  </a:extLst>
                </a:gridCol>
                <a:gridCol w="2474098">
                  <a:extLst>
                    <a:ext uri="{9D8B030D-6E8A-4147-A177-3AD203B41FA5}">
                      <a16:colId xmlns:a16="http://schemas.microsoft.com/office/drawing/2014/main" val="3060705523"/>
                    </a:ext>
                  </a:extLst>
                </a:gridCol>
              </a:tblGrid>
              <a:tr h="2264374"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43910"/>
                  </a:ext>
                </a:extLst>
              </a:tr>
              <a:tr h="2264374"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599112"/>
                  </a:ext>
                </a:extLst>
              </a:tr>
              <a:tr h="2264374"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160020" marR="160020" marT="80010" marB="8001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866575"/>
                  </a:ext>
                </a:extLst>
              </a:tr>
            </a:tbl>
          </a:graphicData>
        </a:graphic>
      </p:graphicFrame>
      <p:sp>
        <p:nvSpPr>
          <p:cNvPr id="322" name="TextBox 321">
            <a:extLst>
              <a:ext uri="{FF2B5EF4-FFF2-40B4-BE49-F238E27FC236}">
                <a16:creationId xmlns:a16="http://schemas.microsoft.com/office/drawing/2014/main" id="{45B36F69-ED90-48B5-BD94-DDA5172EA76D}"/>
              </a:ext>
            </a:extLst>
          </p:cNvPr>
          <p:cNvSpPr txBox="1"/>
          <p:nvPr/>
        </p:nvSpPr>
        <p:spPr>
          <a:xfrm>
            <a:off x="716238" y="40782689"/>
            <a:ext cx="30879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solidFill>
                  <a:srgbClr val="AD7661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Acknowledgments</a:t>
            </a:r>
            <a:r>
              <a:rPr lang="en-US" altLang="ko-KR" sz="3200" b="1" dirty="0">
                <a:solidFill>
                  <a:srgbClr val="AD7661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 </a:t>
            </a:r>
            <a:r>
              <a:rPr lang="en-US" altLang="ko-KR" sz="2800" dirty="0">
                <a:solidFill>
                  <a:srgbClr val="2A1E18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This work was partly supported by the NRF grant funded by the Korean government (No. RS-2025-00521250), by the IITP grants funded by the Korean government (No. RS-2021-II212068, Artificial Intelligence Innovation Hub; No. 2019-0 01842, Artificial Intelligence Graduate School Program [GIST], No.2022–0–00448/RS 2022-II220448, Deep Total Recall: Continual Learning for Human-Like Recall of Artificial Neural Networks), by the MOTIE under the “Infrastructure Program for Industrial Innovation” supervised by the Korea Institute for Advancement of Technology (KIAT) (No. RS-2024-00434342), and by </a:t>
            </a:r>
            <a:r>
              <a:rPr lang="en-US" altLang="ko-KR" sz="2800" dirty="0" err="1">
                <a:solidFill>
                  <a:srgbClr val="2A1E18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InnoCORE</a:t>
            </a:r>
            <a:r>
              <a:rPr lang="en-US" altLang="ko-KR" sz="2800" dirty="0">
                <a:solidFill>
                  <a:srgbClr val="2A1E18"/>
                </a:solidFill>
                <a:latin typeface="Franklin Gothic Medium" panose="020B0603020102020204" pitchFamily="34" charset="0"/>
                <a:ea typeface="Noto Sans KR Medium" panose="020B0200000000000000" pitchFamily="50" charset="-127"/>
              </a:rPr>
              <a:t>-GIST program of the Ministry of Science and ICT.</a:t>
            </a:r>
            <a:endParaRPr lang="en-US" altLang="ko-KR" sz="2800" dirty="0">
              <a:latin typeface="Franklin Gothic Medium" panose="020B0603020102020204" pitchFamily="34" charset="0"/>
              <a:ea typeface="Noto Sans KR Medium" panose="020B0200000000000000" pitchFamily="50" charset="-127"/>
            </a:endParaRPr>
          </a:p>
        </p:txBody>
      </p:sp>
      <p:sp>
        <p:nvSpPr>
          <p:cNvPr id="324" name="사각형: 둥근 모서리 323">
            <a:extLst>
              <a:ext uri="{FF2B5EF4-FFF2-40B4-BE49-F238E27FC236}">
                <a16:creationId xmlns:a16="http://schemas.microsoft.com/office/drawing/2014/main" id="{6A556C9C-0F0E-4C81-9263-41DA8519D4F2}"/>
              </a:ext>
            </a:extLst>
          </p:cNvPr>
          <p:cNvSpPr/>
          <p:nvPr/>
        </p:nvSpPr>
        <p:spPr>
          <a:xfrm>
            <a:off x="684148" y="40765221"/>
            <a:ext cx="31089519" cy="2006905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AD7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09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rgbClr val="FFFFFF"/>
      </a:lt1>
      <a:dk2>
        <a:srgbClr val="AD7E5A"/>
      </a:dk2>
      <a:lt2>
        <a:srgbClr val="E7E6E6"/>
      </a:lt2>
      <a:accent1>
        <a:srgbClr val="5C4033"/>
      </a:accent1>
      <a:accent2>
        <a:srgbClr val="F1E3D3"/>
      </a:accent2>
      <a:accent3>
        <a:srgbClr val="A5A5A5"/>
      </a:accent3>
      <a:accent4>
        <a:srgbClr val="AD7661"/>
      </a:accent4>
      <a:accent5>
        <a:srgbClr val="FFFFFF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Franklin Gothic Heavy"/>
        <a:ea typeface="Franklin Gothic Heavy"/>
        <a:cs typeface=""/>
      </a:majorFont>
      <a:minorFont>
        <a:latin typeface="Franklin Gothic Medium"/>
        <a:ea typeface="Franklin Gothic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2531</TotalTime>
  <Words>969</Words>
  <Application>Microsoft Office PowerPoint</Application>
  <PresentationFormat>사용자 지정</PresentationFormat>
  <Paragraphs>212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Arial</vt:lpstr>
      <vt:lpstr>Cambria Math</vt:lpstr>
      <vt:lpstr>Franklin Gothic Demi</vt:lpstr>
      <vt:lpstr>Franklin Gothic Heavy</vt:lpstr>
      <vt:lpstr>Franklin Gothic Medium</vt:lpstr>
      <vt:lpstr>Franklin Gothic Medium Cond</vt:lpstr>
      <vt:lpstr>Gill Sans MT Condensed</vt:lpstr>
      <vt:lpstr>Office Theme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연우 김</dc:creator>
  <cp:lastModifiedBy>연우 김</cp:lastModifiedBy>
  <cp:revision>105</cp:revision>
  <dcterms:created xsi:type="dcterms:W3CDTF">2025-08-19T09:03:05Z</dcterms:created>
  <dcterms:modified xsi:type="dcterms:W3CDTF">2025-08-28T07:27:20Z</dcterms:modified>
</cp:coreProperties>
</file>